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sldIdLst>
    <p:sldId id="469" r:id="rId2"/>
    <p:sldId id="2243" r:id="rId3"/>
    <p:sldId id="2071" r:id="rId4"/>
    <p:sldId id="2067" r:id="rId5"/>
    <p:sldId id="2068" r:id="rId6"/>
    <p:sldId id="2079" r:id="rId7"/>
    <p:sldId id="2140" r:id="rId8"/>
    <p:sldId id="2141" r:id="rId9"/>
    <p:sldId id="2142" r:id="rId10"/>
    <p:sldId id="2143" r:id="rId11"/>
    <p:sldId id="2144" r:id="rId12"/>
    <p:sldId id="2145" r:id="rId13"/>
    <p:sldId id="2154" r:id="rId14"/>
    <p:sldId id="2146" r:id="rId15"/>
    <p:sldId id="2147" r:id="rId16"/>
    <p:sldId id="2148" r:id="rId17"/>
    <p:sldId id="2149" r:id="rId18"/>
    <p:sldId id="2150" r:id="rId19"/>
    <p:sldId id="2151" r:id="rId20"/>
    <p:sldId id="2152" r:id="rId21"/>
    <p:sldId id="2153" r:id="rId22"/>
    <p:sldId id="2225" r:id="rId23"/>
    <p:sldId id="2226" r:id="rId24"/>
    <p:sldId id="2227" r:id="rId25"/>
    <p:sldId id="2228" r:id="rId26"/>
    <p:sldId id="2229" r:id="rId27"/>
    <p:sldId id="2239" r:id="rId28"/>
    <p:sldId id="2230" r:id="rId29"/>
    <p:sldId id="2234" r:id="rId30"/>
    <p:sldId id="2235" r:id="rId31"/>
    <p:sldId id="2236" r:id="rId32"/>
    <p:sldId id="2237" r:id="rId33"/>
    <p:sldId id="2245" r:id="rId34"/>
    <p:sldId id="2199" r:id="rId35"/>
    <p:sldId id="2200" r:id="rId36"/>
    <p:sldId id="2201" r:id="rId37"/>
    <p:sldId id="2202" r:id="rId38"/>
    <p:sldId id="2204" r:id="rId39"/>
    <p:sldId id="2205" r:id="rId40"/>
    <p:sldId id="2212" r:id="rId41"/>
    <p:sldId id="2213" r:id="rId42"/>
    <p:sldId id="2218" r:id="rId43"/>
    <p:sldId id="2207" r:id="rId44"/>
    <p:sldId id="2208" r:id="rId45"/>
    <p:sldId id="2247" r:id="rId46"/>
    <p:sldId id="2118" r:id="rId47"/>
    <p:sldId id="2214" r:id="rId48"/>
    <p:sldId id="2215" r:id="rId49"/>
    <p:sldId id="2216" r:id="rId50"/>
    <p:sldId id="2217" r:id="rId51"/>
    <p:sldId id="1790" r:id="rId52"/>
    <p:sldId id="1791" r:id="rId53"/>
    <p:sldId id="2103" r:id="rId54"/>
    <p:sldId id="1792" r:id="rId55"/>
    <p:sldId id="1793" r:id="rId56"/>
    <p:sldId id="2104" r:id="rId57"/>
    <p:sldId id="1798" r:id="rId58"/>
    <p:sldId id="1799" r:id="rId59"/>
    <p:sldId id="1800" r:id="rId60"/>
    <p:sldId id="1801" r:id="rId61"/>
    <p:sldId id="2105" r:id="rId62"/>
    <p:sldId id="2190" r:id="rId63"/>
    <p:sldId id="2191" r:id="rId64"/>
    <p:sldId id="2192" r:id="rId65"/>
    <p:sldId id="2193" r:id="rId66"/>
    <p:sldId id="2194" r:id="rId67"/>
    <p:sldId id="2195" r:id="rId68"/>
    <p:sldId id="1807" r:id="rId69"/>
    <p:sldId id="1808" r:id="rId70"/>
    <p:sldId id="1809" r:id="rId71"/>
    <p:sldId id="2219" r:id="rId72"/>
    <p:sldId id="2220" r:id="rId73"/>
    <p:sldId id="2221" r:id="rId74"/>
    <p:sldId id="1984" r:id="rId75"/>
    <p:sldId id="1985" r:id="rId76"/>
    <p:sldId id="1986" r:id="rId77"/>
    <p:sldId id="1987" r:id="rId78"/>
    <p:sldId id="1988" r:id="rId79"/>
    <p:sldId id="1989" r:id="rId80"/>
    <p:sldId id="1818" r:id="rId81"/>
    <p:sldId id="1819" r:id="rId82"/>
    <p:sldId id="1996" r:id="rId83"/>
    <p:sldId id="1820" r:id="rId84"/>
    <p:sldId id="1821" r:id="rId85"/>
    <p:sldId id="1822" r:id="rId86"/>
    <p:sldId id="1823" r:id="rId87"/>
    <p:sldId id="1824" r:id="rId88"/>
    <p:sldId id="1825" r:id="rId89"/>
    <p:sldId id="1826" r:id="rId90"/>
    <p:sldId id="1827" r:id="rId91"/>
    <p:sldId id="2185" r:id="rId92"/>
    <p:sldId id="2186" r:id="rId93"/>
    <p:sldId id="1828" r:id="rId94"/>
    <p:sldId id="1829" r:id="rId95"/>
    <p:sldId id="1830" r:id="rId96"/>
    <p:sldId id="1831" r:id="rId97"/>
    <p:sldId id="1832" r:id="rId98"/>
    <p:sldId id="1833" r:id="rId99"/>
    <p:sldId id="1834" r:id="rId100"/>
    <p:sldId id="1835" r:id="rId101"/>
    <p:sldId id="1836" r:id="rId102"/>
    <p:sldId id="1837" r:id="rId103"/>
    <p:sldId id="1839" r:id="rId104"/>
    <p:sldId id="1840" r:id="rId105"/>
    <p:sldId id="2240" r:id="rId106"/>
    <p:sldId id="2241" r:id="rId107"/>
    <p:sldId id="2242" r:id="rId108"/>
    <p:sldId id="1980" r:id="rId109"/>
    <p:sldId id="1932" r:id="rId110"/>
    <p:sldId id="2246" r:id="rId111"/>
    <p:sldId id="1936" r:id="rId112"/>
    <p:sldId id="1947" r:id="rId113"/>
    <p:sldId id="1948" r:id="rId114"/>
    <p:sldId id="1949" r:id="rId115"/>
    <p:sldId id="1951" r:id="rId116"/>
    <p:sldId id="1952" r:id="rId117"/>
    <p:sldId id="1955" r:id="rId118"/>
    <p:sldId id="1956" r:id="rId119"/>
    <p:sldId id="2008" r:id="rId120"/>
    <p:sldId id="1968" r:id="rId121"/>
    <p:sldId id="2007" r:id="rId122"/>
    <p:sldId id="2009" r:id="rId123"/>
  </p:sldIdLst>
  <p:sldSz cx="9144000" cy="6858000" type="screen4x3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568FF"/>
    <a:srgbClr val="FF8573"/>
    <a:srgbClr val="FF6666"/>
    <a:srgbClr val="FF0000"/>
    <a:srgbClr val="C5CFFF"/>
    <a:srgbClr val="FF6600"/>
    <a:srgbClr val="AFFFB1"/>
    <a:srgbClr val="D1D9FF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9" autoAdjust="0"/>
    <p:restoredTop sz="95234" autoAdjust="0"/>
  </p:normalViewPr>
  <p:slideViewPr>
    <p:cSldViewPr>
      <p:cViewPr>
        <p:scale>
          <a:sx n="100" d="100"/>
          <a:sy n="100" d="100"/>
        </p:scale>
        <p:origin x="1888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"/>
    </p:cViewPr>
  </p:sorterViewPr>
  <p:notesViewPr>
    <p:cSldViewPr>
      <p:cViewPr>
        <p:scale>
          <a:sx n="75" d="100"/>
          <a:sy n="75" d="100"/>
        </p:scale>
        <p:origin x="-2178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notesMaster" Target="notesMasters/notesMaster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70" tIns="47785" rIns="95570" bIns="47785" numCol="1" anchor="t" anchorCtr="0" compatLnSpc="1">
            <a:prstTxWarp prst="textNoShape">
              <a:avLst/>
            </a:prstTxWarp>
          </a:bodyPr>
          <a:lstStyle>
            <a:lvl1pPr defTabSz="903288">
              <a:defRPr sz="1300" dirty="0">
                <a:latin typeface="Calibri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70" tIns="47785" rIns="95570" bIns="47785" numCol="1" anchor="t" anchorCtr="0" compatLnSpc="1">
            <a:prstTxWarp prst="textNoShape">
              <a:avLst/>
            </a:prstTxWarp>
          </a:bodyPr>
          <a:lstStyle>
            <a:lvl1pPr algn="r" defTabSz="90328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530BA8CC-6F34-441D-BDA7-18C8965D0740}" type="datetimeFigureOut">
              <a:rPr lang="ja-JP" altLang="en-US"/>
              <a:pPr>
                <a:defRPr/>
              </a:pPr>
              <a:t>2017/3/24</a:t>
            </a:fld>
            <a:endParaRPr lang="en-US" altLang="ja-JP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780" tIns="48390" rIns="96780" bIns="48390" rtlCol="0" anchor="ctr"/>
          <a:lstStyle/>
          <a:p>
            <a:pPr lvl="0"/>
            <a:endParaRPr lang="ja-JP" altLang="en-US" noProof="0" dirty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70" tIns="47785" rIns="95570" bIns="47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70" tIns="47785" rIns="95570" bIns="47785" numCol="1" anchor="b" anchorCtr="0" compatLnSpc="1">
            <a:prstTxWarp prst="textNoShape">
              <a:avLst/>
            </a:prstTxWarp>
          </a:bodyPr>
          <a:lstStyle>
            <a:lvl1pPr defTabSz="903288">
              <a:defRPr sz="1300" dirty="0">
                <a:latin typeface="Calibri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70" tIns="47785" rIns="95570" bIns="47785" numCol="1" anchor="b" anchorCtr="0" compatLnSpc="1">
            <a:prstTxWarp prst="textNoShape">
              <a:avLst/>
            </a:prstTxWarp>
          </a:bodyPr>
          <a:lstStyle>
            <a:lvl1pPr algn="r" defTabSz="90328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64361BC4-F11B-439F-B8B0-F010A525476F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7393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8195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5EEAE-3B05-46CD-B857-8EE93F80BCBD}" type="slidenum">
              <a:rPr lang="ja-JP" altLang="en-US" smtClean="0"/>
              <a:pPr/>
              <a:t>1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75467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57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D5852-7E44-184D-978C-E2E0B59FA237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20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88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3C10-03AD-7A4A-8C07-C689B35568CD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6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88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3C10-03AD-7A4A-8C07-C689B35568CD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7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88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3C10-03AD-7A4A-8C07-C689B35568CD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4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88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3C10-03AD-7A4A-8C07-C689B35568CD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2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88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3C10-03AD-7A4A-8C07-C689B35568CD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4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57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D5852-7E44-184D-978C-E2E0B59FA237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1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57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D5852-7E44-184D-978C-E2E0B59FA237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5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57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D5852-7E44-184D-978C-E2E0B59FA237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7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</a:endParaRPr>
          </a:p>
        </p:txBody>
      </p:sp>
      <p:sp>
        <p:nvSpPr>
          <p:cNvPr id="757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D5852-7E44-184D-978C-E2E0B59FA237}" type="slidenum">
              <a:rPr lang="ja-JP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microsoft.com/office/2007/relationships/hdphoto" Target="../media/hdphoto1.wdp"/><Relationship Id="rId7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microsoft.com/office/2007/relationships/hdphoto" Target="../media/hdphoto1.wdp"/><Relationship Id="rId7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4" name="サブタイトル 8"/>
          <p:cNvSpPr txBox="1">
            <a:spLocks/>
          </p:cNvSpPr>
          <p:nvPr userDrawn="1"/>
        </p:nvSpPr>
        <p:spPr bwMode="auto">
          <a:xfrm>
            <a:off x="323850" y="2205038"/>
            <a:ext cx="806457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en-US" altLang="ja-JP" sz="1600" b="0" i="0" dirty="0" smtClean="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rPr>
              <a:t>2015</a:t>
            </a:r>
            <a:r>
              <a:rPr lang="ja-JP" altLang="en-US" sz="1600" b="0" i="0" dirty="0" smtClean="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rPr>
              <a:t>年度　第</a:t>
            </a:r>
            <a:r>
              <a:rPr lang="en-US" altLang="ja-JP" sz="1600" b="0" i="0" dirty="0" smtClean="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rPr>
              <a:t>1</a:t>
            </a:r>
            <a:r>
              <a:rPr lang="ja-JP" altLang="en-US" sz="1600" b="0" i="0" dirty="0" smtClean="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rPr>
              <a:t>回駒場物性セミナー</a:t>
            </a:r>
            <a:endParaRPr lang="en-US" altLang="ja-JP" sz="1600" b="0" i="0" dirty="0" smtClean="0">
              <a:solidFill>
                <a:schemeClr val="tx2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 bwMode="auto">
          <a:xfrm>
            <a:off x="4800600" y="4725144"/>
            <a:ext cx="4235896" cy="71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tx1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Impact" pitchFamily="34" charset="0"/>
                <a:ea typeface="HG明朝E" pitchFamily="1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Impact" pitchFamily="34" charset="0"/>
                <a:ea typeface="HG明朝E" pitchFamily="1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Impact" pitchFamily="34" charset="0"/>
                <a:ea typeface="HG明朝E" pitchFamily="1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Impact" pitchFamily="34" charset="0"/>
                <a:ea typeface="HG明朝E" pitchFamily="1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Bookman Old Style" pitchFamily="18" charset="0"/>
                <a:ea typeface="HG明朝E" pitchFamily="17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Bookman Old Style" pitchFamily="18" charset="0"/>
                <a:ea typeface="HG明朝E" pitchFamily="17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Bookman Old Style" pitchFamily="18" charset="0"/>
                <a:ea typeface="HG明朝E" pitchFamily="17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Bookman Old Style" pitchFamily="18" charset="0"/>
                <a:ea typeface="HG明朝E" pitchFamily="17" charset="-128"/>
              </a:defRPr>
            </a:lvl9pPr>
          </a:lstStyle>
          <a:p>
            <a:r>
              <a:rPr lang="ja-JP" altLang="en-US" sz="2400" b="0" i="0" dirty="0" smtClean="0">
                <a:latin typeface="ヒラギノ角ゴ Pro W6"/>
                <a:ea typeface="ヒラギノ角ゴ Pro W6"/>
                <a:cs typeface="ヒラギノ角ゴ Pro W6"/>
              </a:rPr>
              <a:t>今日から始める</a:t>
            </a:r>
            <a:r>
              <a:rPr lang="en-US" altLang="ja-JP" sz="2400" b="0" i="0" dirty="0" smtClean="0"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altLang="ja-JP" sz="2400" b="0" i="0" dirty="0" smtClean="0">
                <a:latin typeface="ヒラギノ角ゴ Pro W6"/>
                <a:ea typeface="ヒラギノ角ゴ Pro W6"/>
                <a:cs typeface="ヒラギノ角ゴ Pro W6"/>
              </a:rPr>
            </a:br>
            <a:r>
              <a:rPr lang="ja-JP" altLang="en-US" sz="2400" b="0" i="0" dirty="0" smtClean="0">
                <a:latin typeface="ヒラギノ角ゴ Pro W6"/>
                <a:ea typeface="ヒラギノ角ゴ Pro W6"/>
                <a:cs typeface="ヒラギノ角ゴ Pro W6"/>
              </a:rPr>
              <a:t>スパースモデリング</a:t>
            </a:r>
            <a:endParaRPr lang="en-US" altLang="ja-JP" sz="2400" b="0" i="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 bwMode="auto">
          <a:xfrm>
            <a:off x="4800600" y="5373216"/>
            <a:ext cx="4343400" cy="74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None/>
              <a:defRPr kumimoji="1"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1"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1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1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1"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0" i="0" dirty="0" smtClean="0">
                <a:latin typeface="ヒラギノ角ゴ Pro W6"/>
                <a:ea typeface="ヒラギノ角ゴ Pro W6"/>
                <a:cs typeface="ヒラギノ角ゴ Pro W6"/>
              </a:rPr>
              <a:t>東北大学大学院情報科学研究科応用情報科学専攻</a:t>
            </a:r>
            <a:endParaRPr lang="en-US" altLang="ja-JP" b="0" i="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algn="r"/>
            <a:r>
              <a:rPr lang="ja-JP" altLang="en-US" sz="1800" b="0" i="0" dirty="0" smtClean="0">
                <a:latin typeface="ヒラギノ角ゴ Pro W6"/>
                <a:ea typeface="ヒラギノ角ゴ Pro W6"/>
                <a:cs typeface="ヒラギノ角ゴ Pro W6"/>
              </a:rPr>
              <a:t>大関　真之</a:t>
            </a:r>
            <a:endParaRPr lang="ja-JP" altLang="en-US" sz="1800" b="0" i="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0" name="Rectangle 6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rgbClr val="D1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1" name="Rectangle 7"/>
          <p:cNvSpPr/>
          <p:nvPr userDrawn="1"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9"/>
          <p:cNvSpPr/>
          <p:nvPr userDrawn="1"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14"/>
          <p:cNvSpPr txBox="1"/>
          <p:nvPr userDrawn="1"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4" name="Rectangle 10"/>
          <p:cNvSpPr/>
          <p:nvPr userDrawn="1"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ectangle 11"/>
          <p:cNvSpPr/>
          <p:nvPr userDrawn="1"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" name="図 1" descr="QAM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047494"/>
            <a:ext cx="2411760" cy="405841"/>
          </a:xfrm>
          <a:prstGeom prst="rect">
            <a:avLst/>
          </a:prstGeom>
        </p:spPr>
      </p:pic>
      <p:pic>
        <p:nvPicPr>
          <p:cNvPr id="16" name="図 15" descr="logo_e_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8840"/>
            <a:ext cx="1800200" cy="1800200"/>
          </a:xfrm>
          <a:prstGeom prst="rect">
            <a:avLst/>
          </a:prstGeom>
        </p:spPr>
      </p:pic>
      <p:pic>
        <p:nvPicPr>
          <p:cNvPr id="15" name="図 14" descr="logo_e_n.png"/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2" r="17580"/>
          <a:stretch/>
        </p:blipFill>
        <p:spPr>
          <a:xfrm>
            <a:off x="7957025" y="6451040"/>
            <a:ext cx="1186975" cy="406960"/>
          </a:xfrm>
          <a:prstGeom prst="rect">
            <a:avLst/>
          </a:prstGeom>
        </p:spPr>
      </p:pic>
      <p:pic>
        <p:nvPicPr>
          <p:cNvPr id="19" name="図 18" descr="logo_e_n.png"/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14869" b="26990"/>
          <a:stretch/>
        </p:blipFill>
        <p:spPr>
          <a:xfrm>
            <a:off x="7813009" y="6453336"/>
            <a:ext cx="389573" cy="404664"/>
          </a:xfrm>
          <a:prstGeom prst="rect">
            <a:avLst/>
          </a:prstGeom>
        </p:spPr>
      </p:pic>
      <p:pic>
        <p:nvPicPr>
          <p:cNvPr id="26" name="図 25" descr="rogo01.eps"/>
          <p:cNvPicPr>
            <a:picLocks noChangeAspect="1"/>
          </p:cNvPicPr>
          <p:nvPr userDrawn="1"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17" y="6127164"/>
            <a:ext cx="1501495" cy="285999"/>
          </a:xfrm>
          <a:prstGeom prst="rect">
            <a:avLst/>
          </a:prstGeom>
        </p:spPr>
      </p:pic>
      <p:pic>
        <p:nvPicPr>
          <p:cNvPr id="27" name="図 26" descr="imgres.png"/>
          <p:cNvPicPr>
            <a:picLocks noChangeAspect="1"/>
          </p:cNvPicPr>
          <p:nvPr userDrawn="1"/>
        </p:nvPicPr>
        <p:blipFill rotWithShape="1"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23149" r="17322" b="28937"/>
          <a:stretch/>
        </p:blipFill>
        <p:spPr>
          <a:xfrm>
            <a:off x="2733660" y="6135631"/>
            <a:ext cx="1296186" cy="222795"/>
          </a:xfrm>
          <a:prstGeom prst="rect">
            <a:avLst/>
          </a:prstGeom>
        </p:spPr>
      </p:pic>
      <p:pic>
        <p:nvPicPr>
          <p:cNvPr id="28" name="図 27" descr="logo.jpg"/>
          <p:cNvPicPr>
            <a:picLocks noChangeAspect="1"/>
          </p:cNvPicPr>
          <p:nvPr userDrawn="1"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108667"/>
            <a:ext cx="1038709" cy="2726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188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1" name="Rectangle 16"/>
          <p:cNvSpPr>
            <a:spLocks noChangeArrowheads="1"/>
          </p:cNvSpPr>
          <p:nvPr userDrawn="1"/>
        </p:nvSpPr>
        <p:spPr bwMode="auto">
          <a:xfrm>
            <a:off x="0" y="6521450"/>
            <a:ext cx="9144000" cy="3365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96744" cy="432047"/>
          </a:xfrm>
        </p:spPr>
        <p:txBody>
          <a:bodyPr/>
          <a:lstStyle>
            <a:lvl1pPr>
              <a:defRPr b="0" i="0">
                <a:latin typeface="ヒラギノ角ゴ Pro W6"/>
                <a:ea typeface="ヒラギノ角ゴ Pro W6"/>
                <a:cs typeface="ヒラギノ角ゴ Pro W6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en-US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2000" b="0" i="0">
                <a:latin typeface="ヒラギノ角ゴ Pro W6"/>
                <a:ea typeface="ヒラギノ角ゴ Pro W6"/>
                <a:cs typeface="ヒラギノ角ゴ Pro W6"/>
              </a:defRPr>
            </a:lvl1pPr>
            <a:lvl2pPr>
              <a:defRPr sz="1800" b="0" i="0">
                <a:latin typeface="ヒラギノ角ゴ Pro W6"/>
                <a:ea typeface="ヒラギノ角ゴ Pro W6"/>
                <a:cs typeface="ヒラギノ角ゴ Pro W6"/>
              </a:defRPr>
            </a:lvl2pPr>
            <a:lvl3pPr>
              <a:defRPr sz="1600" b="0" i="0">
                <a:latin typeface="ヒラギノ角ゴ Pro W6"/>
                <a:ea typeface="ヒラギノ角ゴ Pro W6"/>
                <a:cs typeface="ヒラギノ角ゴ Pro W6"/>
              </a:defRPr>
            </a:lvl3pPr>
            <a:lvl4pPr>
              <a:defRPr sz="1400" b="0" i="0">
                <a:latin typeface="ヒラギノ角ゴ Pro W6"/>
                <a:ea typeface="ヒラギノ角ゴ Pro W6"/>
                <a:cs typeface="ヒラギノ角ゴ Pro W6"/>
              </a:defRPr>
            </a:lvl4pPr>
            <a:lvl5pPr>
              <a:defRPr sz="1200" b="0" i="0">
                <a:latin typeface="ヒラギノ角ゴ Pro W6"/>
                <a:ea typeface="ヒラギノ角ゴ Pro W6"/>
                <a:cs typeface="ヒラギノ角ゴ Pro W6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16" name="タイトル プレースホルダ 21"/>
          <p:cNvSpPr txBox="1">
            <a:spLocks/>
          </p:cNvSpPr>
          <p:nvPr userDrawn="1"/>
        </p:nvSpPr>
        <p:spPr bwMode="auto">
          <a:xfrm>
            <a:off x="0" y="6524625"/>
            <a:ext cx="62277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altLang="ja-JP" sz="1600" b="0" i="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2017.03.22</a:t>
            </a:r>
            <a:r>
              <a:rPr lang="ja-JP" altLang="en-US" sz="1600" b="0" i="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　今日から始めるスパースモデリング</a:t>
            </a:r>
          </a:p>
        </p:txBody>
      </p:sp>
      <p:pic>
        <p:nvPicPr>
          <p:cNvPr id="13" name="図 12" descr="QAM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047494"/>
            <a:ext cx="2411760" cy="405841"/>
          </a:xfrm>
          <a:prstGeom prst="rect">
            <a:avLst/>
          </a:prstGeom>
        </p:spPr>
      </p:pic>
      <p:pic>
        <p:nvPicPr>
          <p:cNvPr id="12" name="図 11" descr="logo_e_n.png"/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2" r="17580"/>
          <a:stretch/>
        </p:blipFill>
        <p:spPr>
          <a:xfrm>
            <a:off x="8168243" y="6523456"/>
            <a:ext cx="975757" cy="334543"/>
          </a:xfrm>
          <a:prstGeom prst="rect">
            <a:avLst/>
          </a:prstGeom>
        </p:spPr>
      </p:pic>
      <p:pic>
        <p:nvPicPr>
          <p:cNvPr id="14" name="図 13" descr="logo_e_n.png"/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14869" b="26990"/>
          <a:stretch/>
        </p:blipFill>
        <p:spPr>
          <a:xfrm>
            <a:off x="7882332" y="6525344"/>
            <a:ext cx="320250" cy="332656"/>
          </a:xfrm>
          <a:prstGeom prst="rect">
            <a:avLst/>
          </a:prstGeom>
        </p:spPr>
      </p:pic>
      <p:pic>
        <p:nvPicPr>
          <p:cNvPr id="15" name="図 14" descr="logo_e_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175940"/>
            <a:ext cx="684584" cy="684584"/>
          </a:xfrm>
          <a:prstGeom prst="rect">
            <a:avLst/>
          </a:prstGeom>
        </p:spPr>
      </p:pic>
      <p:pic>
        <p:nvPicPr>
          <p:cNvPr id="17" name="図 16" descr="rogo01.eps"/>
          <p:cNvPicPr>
            <a:picLocks noChangeAspect="1"/>
          </p:cNvPicPr>
          <p:nvPr userDrawn="1"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17" y="6127164"/>
            <a:ext cx="1501495" cy="285999"/>
          </a:xfrm>
          <a:prstGeom prst="rect">
            <a:avLst/>
          </a:prstGeom>
        </p:spPr>
      </p:pic>
      <p:pic>
        <p:nvPicPr>
          <p:cNvPr id="18" name="図 17" descr="imgres.png"/>
          <p:cNvPicPr>
            <a:picLocks noChangeAspect="1"/>
          </p:cNvPicPr>
          <p:nvPr userDrawn="1"/>
        </p:nvPicPr>
        <p:blipFill rotWithShape="1"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23149" r="17322" b="28937"/>
          <a:stretch/>
        </p:blipFill>
        <p:spPr>
          <a:xfrm>
            <a:off x="2733660" y="6135631"/>
            <a:ext cx="1296186" cy="222795"/>
          </a:xfrm>
          <a:prstGeom prst="rect">
            <a:avLst/>
          </a:prstGeom>
        </p:spPr>
      </p:pic>
      <p:pic>
        <p:nvPicPr>
          <p:cNvPr id="19" name="図 18" descr="logo.jpg"/>
          <p:cNvPicPr>
            <a:picLocks noChangeAspect="1"/>
          </p:cNvPicPr>
          <p:nvPr userDrawn="1"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108667"/>
            <a:ext cx="1038709" cy="2726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944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188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9" name="Picture 2" descr="京都大学　大学院情報学研究科"/>
          <p:cNvPicPr>
            <a:picLocks noChangeAspect="1" noChangeArrowheads="1"/>
          </p:cNvPicPr>
          <p:nvPr userDrawn="1"/>
        </p:nvPicPr>
        <p:blipFill>
          <a:blip r:embed="rId2" cstate="print"/>
          <a:srcRect t="14725" r="85648" b="10201"/>
          <a:stretch>
            <a:fillRect/>
          </a:stretch>
        </p:blipFill>
        <p:spPr bwMode="auto">
          <a:xfrm>
            <a:off x="0" y="206375"/>
            <a:ext cx="619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京都大学　大学院情報学研究科"/>
          <p:cNvPicPr>
            <a:picLocks noChangeAspect="1" noChangeArrowheads="1"/>
          </p:cNvPicPr>
          <p:nvPr userDrawn="1"/>
        </p:nvPicPr>
        <p:blipFill>
          <a:blip r:embed="rId2" cstate="print"/>
          <a:srcRect l="80135" t="9450" r="3233" b="11319"/>
          <a:stretch>
            <a:fillRect/>
          </a:stretch>
        </p:blipFill>
        <p:spPr bwMode="auto">
          <a:xfrm>
            <a:off x="592138" y="209550"/>
            <a:ext cx="6619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6"/>
          <p:cNvSpPr>
            <a:spLocks noChangeArrowheads="1"/>
          </p:cNvSpPr>
          <p:nvPr userDrawn="1"/>
        </p:nvSpPr>
        <p:spPr bwMode="auto">
          <a:xfrm>
            <a:off x="0" y="6521450"/>
            <a:ext cx="9144000" cy="3365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2" name="Picture 16" descr="C:\Users\a\Pictures\08.gif"/>
          <p:cNvPicPr>
            <a:picLocks noChangeAspect="1" noChangeArrowheads="1"/>
          </p:cNvPicPr>
          <p:nvPr userDrawn="1"/>
        </p:nvPicPr>
        <p:blipFill>
          <a:blip r:embed="rId3" cstate="print"/>
          <a:srcRect l="19060" t="43159" r="19954" b="44270"/>
          <a:stretch>
            <a:fillRect/>
          </a:stretch>
        </p:blipFill>
        <p:spPr bwMode="auto">
          <a:xfrm>
            <a:off x="7854950" y="6537325"/>
            <a:ext cx="12652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96744" cy="432047"/>
          </a:xfrm>
        </p:spPr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en-US" dirty="0"/>
          </a:p>
        </p:txBody>
      </p:sp>
      <p:sp>
        <p:nvSpPr>
          <p:cNvPr id="16" name="タイトル プレースホルダ 21"/>
          <p:cNvSpPr txBox="1">
            <a:spLocks/>
          </p:cNvSpPr>
          <p:nvPr userDrawn="1"/>
        </p:nvSpPr>
        <p:spPr bwMode="auto">
          <a:xfrm>
            <a:off x="0" y="6524625"/>
            <a:ext cx="62277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altLang="ja-JP" sz="1600" b="0" i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2015.07.08</a:t>
            </a:r>
            <a:r>
              <a:rPr lang="ja-JP" altLang="en-US" sz="1600" b="0" i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　誰がカンニングを見たか</a:t>
            </a:r>
            <a:endParaRPr lang="ja-JP" altLang="en-US" sz="1600" b="0" i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4" name="Picture 4" descr="La Sapienz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6537325"/>
            <a:ext cx="11811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847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gif"/><Relationship Id="rId7" Type="http://schemas.openxmlformats.org/officeDocument/2006/relationships/image" Target="../media/image3.gi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2"/>
          <p:cNvSpPr>
            <a:spLocks noChangeArrowheads="1"/>
          </p:cNvSpPr>
          <p:nvPr userDrawn="1"/>
        </p:nvSpPr>
        <p:spPr bwMode="auto">
          <a:xfrm>
            <a:off x="0" y="908050"/>
            <a:ext cx="9144000" cy="561657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" name="角丸四角形 12"/>
          <p:cNvSpPr/>
          <p:nvPr userDrawn="1"/>
        </p:nvSpPr>
        <p:spPr>
          <a:xfrm>
            <a:off x="82550" y="1076325"/>
            <a:ext cx="8964613" cy="5341938"/>
          </a:xfrm>
          <a:prstGeom prst="roundRect">
            <a:avLst>
              <a:gd name="adj" fmla="val 4298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8" name="タイトル プレースホルダ 21"/>
          <p:cNvSpPr>
            <a:spLocks noGrp="1"/>
          </p:cNvSpPr>
          <p:nvPr>
            <p:ph type="title"/>
          </p:nvPr>
        </p:nvSpPr>
        <p:spPr bwMode="auto">
          <a:xfrm>
            <a:off x="1331913" y="260350"/>
            <a:ext cx="6769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  <a:endParaRPr lang="en-US" smtClean="0"/>
          </a:p>
        </p:txBody>
      </p:sp>
      <p:sp>
        <p:nvSpPr>
          <p:cNvPr id="1029" name="テキスト プレースホルダ 12"/>
          <p:cNvSpPr>
            <a:spLocks noGrp="1"/>
          </p:cNvSpPr>
          <p:nvPr>
            <p:ph type="body" idx="1"/>
          </p:nvPr>
        </p:nvSpPr>
        <p:spPr bwMode="auto">
          <a:xfrm>
            <a:off x="250825" y="1184275"/>
            <a:ext cx="87137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altLang="ja-JP" dirty="0"/>
          </a:p>
        </p:txBody>
      </p:sp>
      <p:sp>
        <p:nvSpPr>
          <p:cNvPr id="17436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188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0" name="Rectangle 28"/>
          <p:cNvSpPr>
            <a:spLocks noChangeArrowheads="1"/>
          </p:cNvSpPr>
          <p:nvPr userDrawn="1"/>
        </p:nvSpPr>
        <p:spPr bwMode="auto">
          <a:xfrm>
            <a:off x="0" y="908050"/>
            <a:ext cx="9144000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032" name="Picture 2" descr="京都大学　大学院情報学研究科"/>
          <p:cNvPicPr>
            <a:picLocks noChangeAspect="1" noChangeArrowheads="1"/>
          </p:cNvPicPr>
          <p:nvPr userDrawn="1"/>
        </p:nvPicPr>
        <p:blipFill>
          <a:blip r:embed="rId6" cstate="print"/>
          <a:srcRect t="14725" r="85648" b="10201"/>
          <a:stretch>
            <a:fillRect/>
          </a:stretch>
        </p:blipFill>
        <p:spPr bwMode="auto">
          <a:xfrm>
            <a:off x="0" y="206375"/>
            <a:ext cx="619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京都大学　大学院情報学研究科"/>
          <p:cNvPicPr>
            <a:picLocks noChangeAspect="1" noChangeArrowheads="1"/>
          </p:cNvPicPr>
          <p:nvPr userDrawn="1"/>
        </p:nvPicPr>
        <p:blipFill>
          <a:blip r:embed="rId6" cstate="print"/>
          <a:srcRect l="80135" t="9450" r="3233" b="11319"/>
          <a:stretch>
            <a:fillRect/>
          </a:stretch>
        </p:blipFill>
        <p:spPr bwMode="auto">
          <a:xfrm>
            <a:off x="592138" y="209550"/>
            <a:ext cx="6619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>
            <a:spLocks noChangeArrowheads="1"/>
          </p:cNvSpPr>
          <p:nvPr userDrawn="1"/>
        </p:nvSpPr>
        <p:spPr bwMode="auto">
          <a:xfrm>
            <a:off x="0" y="6521450"/>
            <a:ext cx="9144000" cy="3365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035" name="Picture 16" descr="C:\Users\a\Pictures\08.gif"/>
          <p:cNvPicPr>
            <a:picLocks noChangeAspect="1" noChangeArrowheads="1"/>
          </p:cNvPicPr>
          <p:nvPr userDrawn="1"/>
        </p:nvPicPr>
        <p:blipFill>
          <a:blip r:embed="rId7" cstate="print"/>
          <a:srcRect l="19060" t="43159" r="19954" b="44270"/>
          <a:stretch>
            <a:fillRect/>
          </a:stretch>
        </p:blipFill>
        <p:spPr bwMode="auto">
          <a:xfrm>
            <a:off x="7854950" y="6537325"/>
            <a:ext cx="12652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タイトル プレースホルダ 21"/>
          <p:cNvSpPr txBox="1">
            <a:spLocks/>
          </p:cNvSpPr>
          <p:nvPr userDrawn="1"/>
        </p:nvSpPr>
        <p:spPr bwMode="auto">
          <a:xfrm>
            <a:off x="0" y="6524625"/>
            <a:ext cx="62277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altLang="ja-JP" sz="1600" dirty="0" smtClean="0">
                <a:solidFill>
                  <a:schemeClr val="bg1"/>
                </a:solidFill>
                <a:latin typeface="Impact" pitchFamily="34" charset="0"/>
                <a:ea typeface="HG明朝E" pitchFamily="17" charset="-128"/>
              </a:rPr>
              <a:t>2015.04.24 </a:t>
            </a:r>
            <a:r>
              <a:rPr lang="ja-JP" altLang="en-US" sz="1600" dirty="0" smtClean="0">
                <a:solidFill>
                  <a:schemeClr val="bg1"/>
                </a:solidFill>
                <a:latin typeface="Impact" pitchFamily="34" charset="0"/>
                <a:ea typeface="HG明朝E" pitchFamily="17" charset="-128"/>
              </a:rPr>
              <a:t>ボルツマン機械学習によるカンニング検出技術</a:t>
            </a:r>
            <a:endParaRPr lang="ja-JP" altLang="en-US" sz="16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14" name="Picture 4" descr="La Sapienza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6537325"/>
            <a:ext cx="11811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 kern="1200">
          <a:solidFill>
            <a:schemeClr val="tx1"/>
          </a:solidFill>
          <a:latin typeface="Impac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Impact" pitchFamily="34" charset="0"/>
          <a:ea typeface="HG明朝E" pitchFamily="1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Impact" pitchFamily="34" charset="0"/>
          <a:ea typeface="HG明朝E" pitchFamily="1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Impact" pitchFamily="34" charset="0"/>
          <a:ea typeface="HG明朝E" pitchFamily="1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Impact" pitchFamily="34" charset="0"/>
          <a:ea typeface="HG明朝E" pitchFamily="1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Bookman Old Style" pitchFamily="18" charset="0"/>
          <a:ea typeface="HG明朝E" pitchFamily="1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Bookman Old Style" pitchFamily="18" charset="0"/>
          <a:ea typeface="HG明朝E" pitchFamily="1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Bookman Old Style" pitchFamily="18" charset="0"/>
          <a:ea typeface="HG明朝E" pitchFamily="1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Bookman Old Style" pitchFamily="18" charset="0"/>
          <a:ea typeface="HG明朝E" pitchFamily="17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kumimoji="1" sz="26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kumimoji="1" sz="2300" b="0" i="0" kern="1200">
          <a:solidFill>
            <a:schemeClr val="tx2"/>
          </a:solidFill>
          <a:latin typeface="ヒラギノ角ゴ Pro W3"/>
          <a:ea typeface="ヒラギノ角ゴ Pro W3"/>
          <a:cs typeface="ヒラギノ角ゴ Pro W3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kumimoji="1" sz="16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1.jpg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microsoft.com/office/2007/relationships/hdphoto" Target="../media/hdphoto2.wdp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50.emf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50.emf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tiff"/><Relationship Id="rId5" Type="http://schemas.openxmlformats.org/officeDocument/2006/relationships/image" Target="../media/image61.tiff"/><Relationship Id="rId6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44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5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4821932" y="4437112"/>
            <a:ext cx="4430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ヒラギノ角ゴ Pro W6"/>
                <a:ea typeface="ヒラギノ角ゴ Pro W6"/>
                <a:cs typeface="ヒラギノ角ゴ Pro W6"/>
              </a:rPr>
              <a:t>情報・データ科学との連携・融合に</a:t>
            </a:r>
            <a:r>
              <a:rPr lang="ja-JP" altLang="en-US" sz="1050" dirty="0" smtClean="0">
                <a:latin typeface="ヒラギノ角ゴ Pro W6"/>
                <a:ea typeface="ヒラギノ角ゴ Pro W6"/>
                <a:cs typeface="ヒラギノ角ゴ Pro W6"/>
              </a:rPr>
              <a:t>よる物性</a:t>
            </a:r>
            <a:r>
              <a:rPr lang="ja-JP" altLang="en-US" sz="1050" dirty="0">
                <a:latin typeface="ヒラギノ角ゴ Pro W6"/>
                <a:ea typeface="ヒラギノ角ゴ Pro W6"/>
                <a:cs typeface="ヒラギノ角ゴ Pro W6"/>
              </a:rPr>
              <a:t>物理・量子化学の新展開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8100" t="7380" r="8043" b="7757"/>
          <a:stretch/>
        </p:blipFill>
        <p:spPr>
          <a:xfrm>
            <a:off x="2123728" y="4509120"/>
            <a:ext cx="1121179" cy="15841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403648" y="2060848"/>
            <a:ext cx="5832648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9979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/>
              <a:t>観測したいものは本当にスパースだろうか？</a:t>
            </a:r>
            <a:endParaRPr lang="en-US" altLang="ja-JP" dirty="0"/>
          </a:p>
          <a:p>
            <a:pPr lvl="1"/>
            <a:r>
              <a:rPr lang="ja-JP" altLang="en-US" dirty="0"/>
              <a:t>実空間でのスパース性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隣接間差分のスパース性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7" name="図 6" descr="rena_recon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0"/>
          <a:stretch/>
        </p:blipFill>
        <p:spPr>
          <a:xfrm>
            <a:off x="5580112" y="1916832"/>
            <a:ext cx="3442466" cy="36004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452320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自然画像の例</a:t>
            </a:r>
            <a:endParaRPr kumimoji="1"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53" y="1916832"/>
            <a:ext cx="927100" cy="558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1930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3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/>
              <a:t>観測したいものは本当にスパースだろうか？</a:t>
            </a:r>
            <a:endParaRPr lang="en-US" altLang="ja-JP" dirty="0"/>
          </a:p>
          <a:p>
            <a:pPr lvl="1"/>
            <a:r>
              <a:rPr lang="ja-JP" altLang="en-US" dirty="0"/>
              <a:t>実空間でのスパース性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隣接間差分の</a:t>
            </a:r>
            <a:r>
              <a:rPr lang="ja-JP" altLang="en-US" dirty="0" smtClean="0"/>
              <a:t>スパース性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/>
              <a:t>ウェーブレット変換によるスパース性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53" y="1916832"/>
            <a:ext cx="927100" cy="558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1930400" cy="558800"/>
          </a:xfrm>
          <a:prstGeom prst="rect">
            <a:avLst/>
          </a:prstGeom>
        </p:spPr>
      </p:pic>
      <p:pic>
        <p:nvPicPr>
          <p:cNvPr id="9" name="図 8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32856"/>
            <a:ext cx="3429906" cy="3384376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05064"/>
            <a:ext cx="1739900" cy="5588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2320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自然画像の例</a:t>
            </a:r>
            <a:endParaRPr kumimoji="1"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509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/>
              <a:t>観測したいものは本当にスパースだろうか？</a:t>
            </a:r>
            <a:endParaRPr lang="en-US" altLang="ja-JP" dirty="0"/>
          </a:p>
          <a:p>
            <a:pPr lvl="1"/>
            <a:r>
              <a:rPr lang="ja-JP" altLang="en-US" dirty="0"/>
              <a:t>実空間でのスパース性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隣接間差分のスパース性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ウェーブレット変換によるスパース性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6" name="図 5" descr="rena_recon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4"/>
          <a:stretch/>
        </p:blipFill>
        <p:spPr>
          <a:xfrm>
            <a:off x="5402369" y="1932970"/>
            <a:ext cx="3550360" cy="36004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05064"/>
            <a:ext cx="1739900" cy="558800"/>
          </a:xfrm>
          <a:prstGeom prst="rect">
            <a:avLst/>
          </a:prstGeom>
        </p:spPr>
      </p:pic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53" y="1916832"/>
            <a:ext cx="927100" cy="558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1930400" cy="558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452320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自然画像の例</a:t>
            </a:r>
            <a:endParaRPr kumimoji="1"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678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 smtClean="0"/>
              <a:t>実践例（</a:t>
            </a:r>
            <a:r>
              <a:rPr lang="en-US" altLang="ja-JP" dirty="0" smtClean="0"/>
              <a:t>L1</a:t>
            </a:r>
            <a:r>
              <a:rPr lang="ja-JP" altLang="en-US" dirty="0" smtClean="0"/>
              <a:t>ノルム利用）</a:t>
            </a:r>
            <a:endParaRPr kumimoji="1" lang="en-US" altLang="ja-JP" dirty="0"/>
          </a:p>
          <a:p>
            <a:pPr lvl="1"/>
            <a:endParaRPr lang="en-US" altLang="ja-JP" dirty="0" smtClean="0"/>
          </a:p>
        </p:txBody>
      </p:sp>
      <p:pic>
        <p:nvPicPr>
          <p:cNvPr id="14" name="図 13" descr="fig7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/>
          <a:stretch/>
        </p:blipFill>
        <p:spPr>
          <a:xfrm>
            <a:off x="2771800" y="1700808"/>
            <a:ext cx="3994472" cy="1902491"/>
          </a:xfrm>
          <a:prstGeom prst="rect">
            <a:avLst/>
          </a:prstGeom>
        </p:spPr>
      </p:pic>
      <p:pic>
        <p:nvPicPr>
          <p:cNvPr id="15" name="図 14" descr="fig7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5"/>
          <a:stretch/>
        </p:blipFill>
        <p:spPr>
          <a:xfrm>
            <a:off x="2627784" y="3717032"/>
            <a:ext cx="4524261" cy="19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15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 smtClean="0"/>
              <a:t>実践例（</a:t>
            </a:r>
            <a:r>
              <a:rPr lang="en-US" altLang="ja-JP" dirty="0" smtClean="0"/>
              <a:t>TV</a:t>
            </a:r>
            <a:r>
              <a:rPr lang="ja-JP" altLang="en-US" dirty="0" smtClean="0"/>
              <a:t>の</a:t>
            </a:r>
            <a:r>
              <a:rPr lang="en-US" altLang="ja-JP" dirty="0" smtClean="0"/>
              <a:t>L1</a:t>
            </a:r>
            <a:r>
              <a:rPr lang="ja-JP" altLang="en-US" dirty="0" smtClean="0"/>
              <a:t>ノルム利用）</a:t>
            </a:r>
            <a:endParaRPr kumimoji="1" lang="en-US" altLang="ja-JP" dirty="0"/>
          </a:p>
          <a:p>
            <a:pPr lvl="1"/>
            <a:endParaRPr lang="en-US" altLang="ja-JP" dirty="0" smtClean="0"/>
          </a:p>
        </p:txBody>
      </p:sp>
      <p:pic>
        <p:nvPicPr>
          <p:cNvPr id="3" name="図 2" descr="fig7T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6"/>
          <a:stretch/>
        </p:blipFill>
        <p:spPr>
          <a:xfrm>
            <a:off x="2786741" y="1700808"/>
            <a:ext cx="3938618" cy="1871045"/>
          </a:xfrm>
          <a:prstGeom prst="rect">
            <a:avLst/>
          </a:prstGeom>
        </p:spPr>
      </p:pic>
      <p:pic>
        <p:nvPicPr>
          <p:cNvPr id="7" name="図 6" descr="fig7TV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4"/>
          <a:stretch/>
        </p:blipFill>
        <p:spPr>
          <a:xfrm>
            <a:off x="2555776" y="3717032"/>
            <a:ext cx="4523229" cy="18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65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教訓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スパースにする変換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が重要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140532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教訓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スパースにする変換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が重要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04" y="4149080"/>
            <a:ext cx="179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6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教訓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スパースにする変換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が重要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良い基底を探す</a:t>
            </a:r>
            <a:r>
              <a:rPr lang="en-US" altLang="ja-JP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 (</a:t>
            </a: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大槻さん</a:t>
            </a:r>
            <a:r>
              <a:rPr lang="en-US" altLang="ja-JP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9367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圧縮センシング実践編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282641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何をすれば良いのか？？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最適化問題</a:t>
            </a:r>
            <a:r>
              <a:rPr kumimoji="1" lang="ja-JP" altLang="en-US" dirty="0" smtClean="0"/>
              <a:t>を解けば良い！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解きたい最適化問題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罰金法</a:t>
            </a:r>
            <a:r>
              <a:rPr lang="ja-JP" altLang="en-US" dirty="0" smtClean="0"/>
              <a:t>により等価な最適化問題</a:t>
            </a:r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 smtClean="0"/>
          </a:p>
          <a:p>
            <a:pPr lvl="2"/>
            <a:r>
              <a:rPr lang="en-US" altLang="ja-JP" dirty="0"/>
              <a:t>LASSO</a:t>
            </a:r>
            <a:r>
              <a:rPr lang="ja-JP" altLang="en-US" dirty="0"/>
              <a:t>（</a:t>
            </a:r>
            <a:r>
              <a:rPr lang="en-US" altLang="ja-JP" dirty="0"/>
              <a:t>Least Absolute Shrinkage and Selection Operators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2"/>
            <a:r>
              <a:rPr lang="ja-JP" altLang="en-US" dirty="0" smtClean="0">
                <a:solidFill>
                  <a:srgbClr val="0432FF"/>
                </a:solidFill>
              </a:rPr>
              <a:t>正則化</a:t>
            </a:r>
            <a:r>
              <a:rPr lang="ja-JP" altLang="en-US" dirty="0" smtClean="0"/>
              <a:t>とも呼ぶ（過学習防止・ベイズ推定・最適化手法）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絶対値関数が含まれるので難しそう＝</a:t>
            </a:r>
            <a:r>
              <a:rPr lang="ja-JP" altLang="en-US" dirty="0" smtClean="0">
                <a:solidFill>
                  <a:srgbClr val="FF0000"/>
                </a:solidFill>
              </a:rPr>
              <a:t>単なる印象</a:t>
            </a:r>
            <a:r>
              <a:rPr lang="ja-JP" altLang="en-US" dirty="0" smtClean="0"/>
              <a:t>にすぎない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2"/>
            <a:endParaRPr kumimoji="1"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72" y="2154436"/>
            <a:ext cx="4851400" cy="6985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/>
          <a:stretch/>
        </p:blipFill>
        <p:spPr>
          <a:xfrm>
            <a:off x="2186384" y="3356992"/>
            <a:ext cx="5049912" cy="957837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313430"/>
            <a:ext cx="4824536" cy="9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6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403648" y="2060848"/>
            <a:ext cx="5832648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547664" y="5445224"/>
            <a:ext cx="6048672" cy="1296144"/>
            <a:chOff x="1547664" y="5445224"/>
            <a:chExt cx="6048672" cy="1296144"/>
          </a:xfrm>
        </p:grpSpPr>
        <p:sp>
          <p:nvSpPr>
            <p:cNvPr id="15" name="角丸四角形 14"/>
            <p:cNvSpPr/>
            <p:nvPr/>
          </p:nvSpPr>
          <p:spPr>
            <a:xfrm>
              <a:off x="1547664" y="5445224"/>
              <a:ext cx="6048672" cy="129614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8708" y="5589240"/>
              <a:ext cx="4636578" cy="1063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84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変数なら解ける！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ja-JP" altLang="en-US" dirty="0" smtClean="0"/>
              <a:t>軟判定しきい値関数の導入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marL="274638" lvl="1" indent="0">
              <a:buNone/>
            </a:pP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この最小化問題の解は、以下の軟判定しきい値関数で与えられる．</a:t>
            </a:r>
            <a:endParaRPr kumimoji="1"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</p:txBody>
      </p:sp>
      <p:pic>
        <p:nvPicPr>
          <p:cNvPr id="11" name="図 10" descr="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68692"/>
            <a:ext cx="3600400" cy="3217796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3439"/>
            <a:ext cx="5191494" cy="11479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368693"/>
            <a:ext cx="5478691" cy="119301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884368" y="3340678"/>
            <a:ext cx="2032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472180"/>
            <a:ext cx="203200" cy="21590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8797800" y="5229324"/>
            <a:ext cx="310704" cy="287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296" y="5229200"/>
            <a:ext cx="2032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4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何をすれば良いのか？？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ja-JP" altLang="en-US" dirty="0" smtClean="0"/>
              <a:t>これなら解ける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仮に以下の最適化問題であれば、</a:t>
            </a:r>
            <a:r>
              <a:rPr lang="ja-JP" altLang="en-US" dirty="0" smtClean="0">
                <a:solidFill>
                  <a:srgbClr val="FF0000"/>
                </a:solidFill>
              </a:rPr>
              <a:t>微分なし</a:t>
            </a:r>
            <a:r>
              <a:rPr lang="ja-JP" altLang="en-US" dirty="0" smtClean="0"/>
              <a:t>で解ける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軟判定しきい値関数の導入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もともとの最適化問題の代わりに</a:t>
            </a:r>
            <a:r>
              <a:rPr lang="ja-JP" altLang="en-US" dirty="0" smtClean="0">
                <a:solidFill>
                  <a:srgbClr val="FF0000"/>
                </a:solidFill>
              </a:rPr>
              <a:t>解きやすい形</a:t>
            </a:r>
            <a:r>
              <a:rPr lang="ja-JP" altLang="en-US" dirty="0" smtClean="0"/>
              <a:t>にしよう</a:t>
            </a:r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marL="274638" lvl="1" indent="0">
              <a:buNone/>
            </a:pPr>
            <a:endParaRPr kumimoji="1" lang="en-US" altLang="ja-JP" dirty="0" smtClean="0"/>
          </a:p>
          <a:p>
            <a:pPr lvl="2"/>
            <a:endParaRPr kumimoji="1"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5537200" cy="11430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16" y="3573016"/>
            <a:ext cx="6792168" cy="14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6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196752"/>
            <a:ext cx="7662863" cy="5750148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勾配法に頼らない</a:t>
            </a:r>
            <a:r>
              <a:rPr lang="ja-JP" altLang="en-US" dirty="0" smtClean="0"/>
              <a:t>高速なアルゴリズム</a:t>
            </a:r>
            <a:endParaRPr lang="en-US" altLang="ja-JP" dirty="0"/>
          </a:p>
          <a:p>
            <a:pPr lvl="1"/>
            <a:r>
              <a:rPr lang="ja-JP" altLang="en-US" dirty="0" smtClean="0"/>
              <a:t>解きたい問題が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つ以上の関数の組み合わせとする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r>
              <a:rPr lang="en-US" altLang="ja-JP" dirty="0" smtClean="0"/>
              <a:t>Ex)</a:t>
            </a:r>
            <a:r>
              <a:rPr lang="ja-JP" altLang="en-US" dirty="0" smtClean="0"/>
              <a:t> </a:t>
            </a:r>
            <a:r>
              <a:rPr lang="en-US" altLang="ja-JP" dirty="0" smtClean="0"/>
              <a:t>LASSO</a:t>
            </a:r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0840" cy="432047"/>
          </a:xfrm>
        </p:spPr>
        <p:txBody>
          <a:bodyPr/>
          <a:lstStyle/>
          <a:p>
            <a:r>
              <a:rPr kumimoji="1" lang="ja-JP" altLang="en-US" dirty="0" smtClean="0"/>
              <a:t>最近の進展：</a:t>
            </a:r>
            <a:r>
              <a:rPr kumimoji="1" lang="en-US" altLang="ja-JP" dirty="0" smtClean="0"/>
              <a:t>ADMM </a:t>
            </a:r>
            <a:r>
              <a:rPr kumimoji="1" lang="en-US" altLang="ja-JP" sz="1600" dirty="0" smtClean="0"/>
              <a:t>[</a:t>
            </a:r>
            <a:r>
              <a:rPr kumimoji="1" lang="en-US" altLang="ja-JP" sz="1400" dirty="0" smtClean="0"/>
              <a:t>Alternating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Direction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of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Multiplier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method)</a:t>
            </a:r>
            <a:endParaRPr kumimoji="1" lang="ja-JP" altLang="en-US" sz="18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95128"/>
            <a:ext cx="3657600" cy="685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2145"/>
            <a:ext cx="2880320" cy="7268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06161"/>
            <a:ext cx="2196041" cy="44734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81449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196752"/>
            <a:ext cx="7662863" cy="5750148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勾配法に頼らない</a:t>
            </a:r>
            <a:r>
              <a:rPr lang="ja-JP" altLang="en-US" dirty="0" smtClean="0"/>
              <a:t>高速なアルゴリズム</a:t>
            </a:r>
            <a:endParaRPr lang="en-US" altLang="ja-JP" dirty="0"/>
          </a:p>
          <a:p>
            <a:pPr lvl="1"/>
            <a:r>
              <a:rPr lang="ja-JP" altLang="en-US" dirty="0" smtClean="0"/>
              <a:t>解きたい問題が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つ以上の関数の組み合わせとする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r>
              <a:rPr lang="en-US" altLang="ja-JP" dirty="0" smtClean="0"/>
              <a:t>Ex) LASSO</a:t>
            </a:r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あえて</a:t>
            </a:r>
            <a:r>
              <a:rPr lang="ja-JP" altLang="en-US" dirty="0" smtClean="0">
                <a:solidFill>
                  <a:srgbClr val="000000"/>
                </a:solidFill>
              </a:rPr>
              <a:t>ふたつの変数の問題に</a:t>
            </a:r>
            <a:r>
              <a:rPr lang="ja-JP" altLang="en-US" dirty="0" smtClean="0">
                <a:solidFill>
                  <a:srgbClr val="FF0000"/>
                </a:solidFill>
              </a:rPr>
              <a:t>分割（</a:t>
            </a:r>
            <a:r>
              <a:rPr lang="en-US" altLang="ja-JP" dirty="0" err="1" smtClean="0">
                <a:solidFill>
                  <a:srgbClr val="FF0000"/>
                </a:solidFill>
              </a:rPr>
              <a:t>Spilitting</a:t>
            </a:r>
            <a:r>
              <a:rPr lang="ja-JP" altLang="en-US" dirty="0" smtClean="0">
                <a:solidFill>
                  <a:srgbClr val="FF0000"/>
                </a:solidFill>
              </a:rPr>
              <a:t>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0840" cy="432047"/>
          </a:xfrm>
        </p:spPr>
        <p:txBody>
          <a:bodyPr/>
          <a:lstStyle/>
          <a:p>
            <a:r>
              <a:rPr kumimoji="1" lang="ja-JP" altLang="en-US" dirty="0" smtClean="0"/>
              <a:t>最近の進展：</a:t>
            </a:r>
            <a:r>
              <a:rPr kumimoji="1" lang="en-US" altLang="ja-JP" dirty="0" smtClean="0"/>
              <a:t>ADMM</a:t>
            </a:r>
            <a:r>
              <a:rPr kumimoji="1" lang="ja-JP" altLang="en-US" dirty="0" smtClean="0"/>
              <a:t> </a:t>
            </a:r>
            <a:r>
              <a:rPr kumimoji="1" lang="en-US" altLang="ja-JP" sz="1600" dirty="0" smtClean="0"/>
              <a:t>[</a:t>
            </a:r>
            <a:r>
              <a:rPr kumimoji="1" lang="en-US" altLang="ja-JP" sz="1400" dirty="0" smtClean="0"/>
              <a:t>Alternating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Direction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of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Multiplier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method)</a:t>
            </a:r>
            <a:endParaRPr kumimoji="1" lang="ja-JP" altLang="en-US" sz="28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95128"/>
            <a:ext cx="3657600" cy="685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2145"/>
            <a:ext cx="2880320" cy="7268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06161"/>
            <a:ext cx="2196041" cy="44734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38" y="4326086"/>
            <a:ext cx="5260281" cy="6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55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196752"/>
            <a:ext cx="8166917" cy="5750148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勾配法に頼らない</a:t>
            </a:r>
            <a:r>
              <a:rPr lang="ja-JP" altLang="en-US" dirty="0" smtClean="0"/>
              <a:t>高速なアルゴリズム</a:t>
            </a:r>
            <a:endParaRPr lang="en-US" altLang="ja-JP" dirty="0"/>
          </a:p>
          <a:p>
            <a:pPr lvl="1"/>
            <a:r>
              <a:rPr lang="ja-JP" altLang="en-US" dirty="0" smtClean="0"/>
              <a:t>解きたい問題が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つ以上の関数の組み合わせとする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r>
              <a:rPr lang="en-US" altLang="ja-JP" dirty="0" smtClean="0"/>
              <a:t>Ex) LASSO</a:t>
            </a:r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あえて</a:t>
            </a:r>
            <a:r>
              <a:rPr lang="ja-JP" altLang="en-US" dirty="0" smtClean="0">
                <a:solidFill>
                  <a:schemeClr val="tx1"/>
                </a:solidFill>
              </a:rPr>
              <a:t>ふたつの変数の問題に</a:t>
            </a:r>
            <a:r>
              <a:rPr lang="ja-JP" altLang="en-US" dirty="0" smtClean="0">
                <a:solidFill>
                  <a:srgbClr val="FF0000"/>
                </a:solidFill>
              </a:rPr>
              <a:t>分割（</a:t>
            </a:r>
            <a:r>
              <a:rPr lang="en-US" altLang="ja-JP" dirty="0" err="1" smtClean="0">
                <a:solidFill>
                  <a:srgbClr val="FF0000"/>
                </a:solidFill>
              </a:rPr>
              <a:t>Spilitting</a:t>
            </a:r>
            <a:r>
              <a:rPr lang="ja-JP" altLang="en-US" dirty="0" smtClean="0">
                <a:solidFill>
                  <a:srgbClr val="FF0000"/>
                </a:solidFill>
              </a:rPr>
              <a:t>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1"/>
                </a:solidFill>
              </a:rPr>
              <a:t>拡張ラグランジュ法を利用する！</a:t>
            </a:r>
            <a:r>
              <a:rPr lang="en-US" altLang="ja-JP" sz="1600" dirty="0">
                <a:solidFill>
                  <a:schemeClr val="tx1"/>
                </a:solidFill>
              </a:rPr>
              <a:t>(</a:t>
            </a:r>
            <a:r>
              <a:rPr lang="ja-JP" altLang="en-US" sz="1600" dirty="0" smtClean="0"/>
              <a:t>ラグランジュ</a:t>
            </a:r>
            <a:r>
              <a:rPr lang="ja-JP" altLang="en-US" sz="1600" dirty="0"/>
              <a:t>未定乗数：</a:t>
            </a:r>
            <a:r>
              <a:rPr lang="en-US" altLang="ja-JP" sz="1600" dirty="0" smtClean="0"/>
              <a:t>h</a:t>
            </a:r>
            <a:r>
              <a:rPr lang="ja-JP" altLang="en-US" sz="1600" dirty="0" smtClean="0"/>
              <a:t>、罰金係数：</a:t>
            </a:r>
            <a:r>
              <a:rPr lang="en-US" altLang="ja-JP" sz="1600" dirty="0" err="1" smtClean="0"/>
              <a:t>ρ</a:t>
            </a:r>
            <a:r>
              <a:rPr lang="en-US" altLang="ja-JP" sz="1600" dirty="0" smtClean="0"/>
              <a:t>)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0840" cy="432047"/>
          </a:xfrm>
        </p:spPr>
        <p:txBody>
          <a:bodyPr/>
          <a:lstStyle/>
          <a:p>
            <a:r>
              <a:rPr kumimoji="1" lang="ja-JP" altLang="en-US" dirty="0" smtClean="0"/>
              <a:t>最近の進展：</a:t>
            </a:r>
            <a:r>
              <a:rPr kumimoji="1" lang="en-US" altLang="ja-JP" dirty="0" smtClean="0"/>
              <a:t>ADMM</a:t>
            </a:r>
            <a:r>
              <a:rPr kumimoji="1" lang="ja-JP" altLang="en-US" dirty="0" smtClean="0"/>
              <a:t> </a:t>
            </a:r>
            <a:r>
              <a:rPr kumimoji="1" lang="en-US" altLang="ja-JP" sz="1600" dirty="0" smtClean="0"/>
              <a:t>[</a:t>
            </a:r>
            <a:r>
              <a:rPr kumimoji="1" lang="en-US" altLang="ja-JP" sz="1400" dirty="0" smtClean="0"/>
              <a:t>Alternating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Direction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of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Multiplier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method)</a:t>
            </a:r>
            <a:endParaRPr kumimoji="1" lang="ja-JP" altLang="en-US" sz="28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95128"/>
            <a:ext cx="3657600" cy="685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2145"/>
            <a:ext cx="2880320" cy="7268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06161"/>
            <a:ext cx="2196041" cy="447342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38" y="4326086"/>
            <a:ext cx="5260281" cy="613876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301208"/>
            <a:ext cx="7431036" cy="79208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443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196752"/>
            <a:ext cx="7662863" cy="5750148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勾配法に頼らない</a:t>
            </a:r>
            <a:r>
              <a:rPr lang="ja-JP" altLang="en-US" dirty="0" smtClean="0"/>
              <a:t>高速なアルゴリズム</a:t>
            </a:r>
            <a:endParaRPr lang="en-US" altLang="ja-JP" dirty="0"/>
          </a:p>
          <a:p>
            <a:pPr lvl="1"/>
            <a:r>
              <a:rPr lang="ja-JP" altLang="en-US" dirty="0" smtClean="0"/>
              <a:t>解きたい問題が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つ以上の関数の組み合わせとする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r>
              <a:rPr lang="en-US" altLang="ja-JP" dirty="0" smtClean="0"/>
              <a:t>Ex)</a:t>
            </a:r>
            <a:r>
              <a:rPr lang="ja-JP" altLang="en-US" dirty="0" smtClean="0"/>
              <a:t> </a:t>
            </a:r>
            <a:r>
              <a:rPr lang="en-US" altLang="ja-JP" dirty="0" smtClean="0"/>
              <a:t>LASSO</a:t>
            </a:r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交互に</a:t>
            </a:r>
            <a:r>
              <a:rPr lang="ja-JP" altLang="en-US" dirty="0" smtClean="0"/>
              <a:t>ふたつの変数の最適化問題を解く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ラグランジュ未定乗数を更新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0840" cy="432047"/>
          </a:xfrm>
        </p:spPr>
        <p:txBody>
          <a:bodyPr/>
          <a:lstStyle/>
          <a:p>
            <a:r>
              <a:rPr kumimoji="1" lang="ja-JP" altLang="en-US" dirty="0" smtClean="0"/>
              <a:t>最近の進展：</a:t>
            </a:r>
            <a:r>
              <a:rPr kumimoji="1" lang="en-US" altLang="ja-JP" dirty="0" smtClean="0"/>
              <a:t>ADMM</a:t>
            </a:r>
            <a:r>
              <a:rPr kumimoji="1" lang="ja-JP" altLang="en-US" dirty="0" smtClean="0"/>
              <a:t> </a:t>
            </a:r>
            <a:r>
              <a:rPr kumimoji="1" lang="en-US" altLang="ja-JP" sz="1600" dirty="0" smtClean="0"/>
              <a:t>[</a:t>
            </a:r>
            <a:r>
              <a:rPr kumimoji="1" lang="en-US" altLang="ja-JP" sz="1400" dirty="0" smtClean="0"/>
              <a:t>Alternating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Direction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of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Multiplier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method)</a:t>
            </a:r>
            <a:endParaRPr kumimoji="1" lang="ja-JP" altLang="en-US" sz="28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95128"/>
            <a:ext cx="3657600" cy="685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2145"/>
            <a:ext cx="2880320" cy="7268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06161"/>
            <a:ext cx="2196041" cy="447342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21088"/>
            <a:ext cx="5464765" cy="657965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87" y="4859291"/>
            <a:ext cx="5400600" cy="657941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949280"/>
            <a:ext cx="2403267" cy="36004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34211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196752"/>
            <a:ext cx="7662863" cy="5750148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勾配法に頼らない</a:t>
            </a:r>
            <a:r>
              <a:rPr lang="ja-JP" altLang="en-US" dirty="0" smtClean="0"/>
              <a:t>高速なアルゴリズム</a:t>
            </a:r>
            <a:endParaRPr lang="en-US" altLang="ja-JP" dirty="0"/>
          </a:p>
          <a:p>
            <a:pPr lvl="1"/>
            <a:r>
              <a:rPr lang="ja-JP" altLang="en-US" dirty="0" smtClean="0"/>
              <a:t>解きたい問題が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つ以上の関数の組み合わせとする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2"/>
            <a:r>
              <a:rPr lang="en-US" altLang="ja-JP" dirty="0" smtClean="0"/>
              <a:t>Ex)</a:t>
            </a:r>
            <a:r>
              <a:rPr lang="ja-JP" altLang="en-US" dirty="0" smtClean="0"/>
              <a:t> </a:t>
            </a:r>
            <a:r>
              <a:rPr lang="en-US" altLang="ja-JP" dirty="0" smtClean="0"/>
              <a:t>LASSO</a:t>
            </a:r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交互に</a:t>
            </a:r>
            <a:r>
              <a:rPr lang="ja-JP" altLang="en-US" dirty="0" smtClean="0"/>
              <a:t>ふたつの変数の最適化問題を解く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ラグランジュ未定乗数を更新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0840" cy="432047"/>
          </a:xfrm>
        </p:spPr>
        <p:txBody>
          <a:bodyPr/>
          <a:lstStyle/>
          <a:p>
            <a:r>
              <a:rPr kumimoji="1" lang="ja-JP" altLang="en-US" dirty="0" smtClean="0"/>
              <a:t>最近の進展：</a:t>
            </a:r>
            <a:r>
              <a:rPr kumimoji="1" lang="en-US" altLang="ja-JP" dirty="0" smtClean="0"/>
              <a:t>ADMM</a:t>
            </a:r>
            <a:r>
              <a:rPr kumimoji="1" lang="ja-JP" altLang="en-US" dirty="0" smtClean="0"/>
              <a:t> </a:t>
            </a:r>
            <a:r>
              <a:rPr kumimoji="1" lang="en-US" altLang="ja-JP" sz="1600" dirty="0" smtClean="0"/>
              <a:t>[</a:t>
            </a:r>
            <a:r>
              <a:rPr kumimoji="1" lang="en-US" altLang="ja-JP" sz="1400" dirty="0" smtClean="0"/>
              <a:t>Alternating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Direction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of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Multiplier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method)</a:t>
            </a:r>
            <a:endParaRPr kumimoji="1" lang="ja-JP" altLang="en-US" sz="28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95128"/>
            <a:ext cx="3657600" cy="6858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2145"/>
            <a:ext cx="2880320" cy="7268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06161"/>
            <a:ext cx="2196041" cy="447342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57" y="4882390"/>
            <a:ext cx="5643631" cy="648072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65575"/>
            <a:ext cx="6014477" cy="740496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949280"/>
            <a:ext cx="2403267" cy="36004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51243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340768"/>
            <a:ext cx="7662863" cy="4445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ADMM</a:t>
            </a:r>
            <a:r>
              <a:rPr lang="ja-JP" altLang="en-US" dirty="0"/>
              <a:t>（コードは講義ノートに掲載中）</a:t>
            </a:r>
            <a:endParaRPr lang="en-US" altLang="ja-JP" dirty="0"/>
          </a:p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9250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6323" name="図 4" descr="nexp_ADM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/>
          <a:stretch>
            <a:fillRect/>
          </a:stretch>
        </p:blipFill>
        <p:spPr bwMode="auto">
          <a:xfrm>
            <a:off x="0" y="2112044"/>
            <a:ext cx="91440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lang="ja-JP" altLang="en-US" dirty="0"/>
              <a:t>最近の進展：</a:t>
            </a:r>
            <a:r>
              <a:rPr lang="en-US" altLang="ja-JP" dirty="0" smtClean="0"/>
              <a:t>ADMM</a:t>
            </a:r>
            <a:r>
              <a:rPr lang="ja-JP" altLang="en-US" dirty="0" smtClean="0"/>
              <a:t> </a:t>
            </a:r>
            <a:r>
              <a:rPr lang="en-US" altLang="ja-JP" sz="1400" dirty="0" smtClean="0"/>
              <a:t>[Alternating</a:t>
            </a:r>
            <a:r>
              <a:rPr lang="ja-JP" altLang="en-US" sz="1400" dirty="0" smtClean="0"/>
              <a:t> </a:t>
            </a:r>
            <a:r>
              <a:rPr lang="en-US" altLang="ja-JP" sz="1400" dirty="0"/>
              <a:t>Direction</a:t>
            </a:r>
            <a:r>
              <a:rPr lang="ja-JP" altLang="en-US" sz="1400" dirty="0"/>
              <a:t> </a:t>
            </a:r>
            <a:r>
              <a:rPr lang="en-US" altLang="ja-JP" sz="1400" dirty="0"/>
              <a:t>of</a:t>
            </a:r>
            <a:r>
              <a:rPr lang="ja-JP" altLang="en-US" sz="1400" dirty="0"/>
              <a:t> </a:t>
            </a:r>
            <a:r>
              <a:rPr lang="en-US" altLang="ja-JP" sz="1400" dirty="0"/>
              <a:t>Multiplier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method]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S. Boyd, et al.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Foundation and Trends in Machine Learning, 3 (2010) 1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389668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更なる戦略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低ランク性</a:t>
            </a: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52680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不完全な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行列型のデータから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完全に行列を再構成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可能か？</a:t>
            </a:r>
          </a:p>
        </p:txBody>
      </p:sp>
    </p:spTree>
    <p:extLst>
      <p:ext uri="{BB962C8B-B14F-4D97-AF65-F5344CB8AC3E}">
        <p14:creationId xmlns:p14="http://schemas.microsoft.com/office/powerpoint/2010/main" val="3237470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403648" y="2060848"/>
            <a:ext cx="5832648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547664" y="5445224"/>
            <a:ext cx="6048672" cy="1296144"/>
            <a:chOff x="1547664" y="5445224"/>
            <a:chExt cx="6048672" cy="1296144"/>
          </a:xfrm>
        </p:grpSpPr>
        <p:sp>
          <p:nvSpPr>
            <p:cNvPr id="14" name="角丸四角形 13"/>
            <p:cNvSpPr/>
            <p:nvPr/>
          </p:nvSpPr>
          <p:spPr>
            <a:xfrm>
              <a:off x="1547664" y="5445224"/>
              <a:ext cx="6048672" cy="129614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8708" y="5589240"/>
              <a:ext cx="4636578" cy="1063972"/>
            </a:xfrm>
            <a:prstGeom prst="rect">
              <a:avLst/>
            </a:prstGeom>
          </p:spPr>
        </p:pic>
      </p:grp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609600" y="54868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傾き</a:t>
            </a:r>
            <a:r>
              <a:rPr lang="ja-JP" altLang="en-US" dirty="0" smtClean="0">
                <a:solidFill>
                  <a:srgbClr val="000000"/>
                </a:solidFill>
                <a:latin typeface="ヒラギノ角ゴ Pro W6"/>
                <a:ea typeface="ヒラギノ角ゴ Pro W6"/>
                <a:cs typeface="ヒラギノ角ゴ Pro W6"/>
              </a:rPr>
              <a:t>と</a:t>
            </a: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切片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の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最適化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438982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不完全な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行列型のデータから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完全に行列を再構成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可能か？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878668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不完全な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行列型のデータから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完全に行列を再構成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可能か？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YES</a:t>
            </a:r>
          </a:p>
          <a:p>
            <a:pPr marL="0" indent="0" algn="ctr">
              <a:buNone/>
            </a:pPr>
            <a:r>
              <a:rPr lang="ja-JP" altLang="en-US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低ランク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行列再構成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1480964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1608"/>
          </a:xfrm>
        </p:spPr>
        <p:txBody>
          <a:bodyPr/>
          <a:lstStyle/>
          <a:p>
            <a:r>
              <a:rPr lang="ja-JP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機械学習という現代の魔法</a:t>
            </a:r>
            <a:endParaRPr lang="en-US" altLang="ja-JP" sz="24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深層学習</a:t>
            </a:r>
            <a:endParaRPr lang="en-US" altLang="ja-JP" sz="20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何が何でも自動的に、回帰、（その結果を用いた）予測、識別を行う</a:t>
            </a:r>
            <a:endParaRPr lang="en-US" altLang="ja-JP" sz="18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ライブラリが整い、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誰でもできる</a:t>
            </a:r>
            <a:endParaRPr lang="en-US" altLang="ja-JP" sz="18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スパースモデリング</a:t>
            </a:r>
            <a:endParaRPr lang="en-US" altLang="ja-JP" sz="20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何が重要</a:t>
            </a:r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なのか、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データの分析</a:t>
            </a:r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をする処方箋</a:t>
            </a:r>
            <a:endParaRPr lang="en-US" altLang="ja-JP" sz="18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重要ではない要素は何か、重要な要素は何か</a:t>
            </a:r>
            <a:r>
              <a:rPr lang="en-US" altLang="ja-JP" sz="1800" dirty="0" smtClean="0"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altLang="ja-JP" sz="1800" dirty="0" smtClean="0">
                <a:latin typeface="ヒラギノ角ゴ Pro W6"/>
                <a:ea typeface="ヒラギノ角ゴ Pro W6"/>
                <a:cs typeface="ヒラギノ角ゴ Pro W6"/>
              </a:rPr>
            </a:br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＝人間の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直感との比較</a:t>
            </a:r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が可能</a:t>
            </a:r>
            <a:endParaRPr lang="en-US" altLang="ja-JP" sz="18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endParaRPr lang="en-US" altLang="ja-JP" sz="20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sz="2000" dirty="0" smtClean="0">
                <a:latin typeface="ヒラギノ角ゴ Pro W6"/>
                <a:ea typeface="ヒラギノ角ゴ Pro W6"/>
                <a:cs typeface="ヒラギノ角ゴ Pro W6"/>
              </a:rPr>
              <a:t>スパース性がもたらす計測革命・圧縮センシング</a:t>
            </a:r>
            <a:r>
              <a:rPr lang="en-US" altLang="ja-JP" sz="2000" dirty="0" err="1" smtClean="0">
                <a:latin typeface="ヒラギノ角ゴ Pro W6"/>
                <a:ea typeface="ヒラギノ角ゴ Pro W6"/>
                <a:cs typeface="ヒラギノ角ゴ Pro W6"/>
              </a:rPr>
              <a:t>etc</a:t>
            </a:r>
            <a:endParaRPr lang="en-US" altLang="ja-JP" sz="2000" dirty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足りない情報からの復元が可能</a:t>
            </a:r>
            <a:endParaRPr lang="en-US" altLang="ja-JP" sz="1800" dirty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従来の最適化手法＋軟判定式値関数で実装可能</a:t>
            </a:r>
            <a:endParaRPr lang="en-US" altLang="ja-JP" sz="1800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sz="1800" dirty="0" smtClean="0">
                <a:latin typeface="ヒラギノ角ゴ Pro W6"/>
                <a:ea typeface="ヒラギノ角ゴ Pro W6"/>
                <a:cs typeface="ヒラギノ角ゴ Pro W6"/>
              </a:rPr>
              <a:t>低ランク性を用いた欠損データ推定も可能</a:t>
            </a:r>
            <a:endParaRPr lang="en-US" altLang="ja-JP" sz="1800" dirty="0">
              <a:latin typeface="ヒラギノ角ゴ Pro W6"/>
              <a:ea typeface="ヒラギノ角ゴ Pro W6"/>
              <a:cs typeface="ヒラギノ角ゴ Pro W6"/>
            </a:endParaRPr>
          </a:p>
          <a:p>
            <a:pPr marL="274638" lvl="1" indent="0">
              <a:buNone/>
            </a:pPr>
            <a:endParaRPr lang="en-US" altLang="ja-JP" sz="2000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lang="en-US" altLang="en-US" smtClean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195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403648" y="2060848"/>
            <a:ext cx="5832648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1547664" y="404664"/>
            <a:ext cx="6048672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609600" y="54868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595959"/>
                </a:solidFill>
                <a:latin typeface="ヒラギノ角ゴ Pro W6"/>
                <a:ea typeface="ヒラギノ角ゴ Pro W6"/>
                <a:cs typeface="ヒラギノ角ゴ Pro W6"/>
              </a:rPr>
              <a:t>　　　　　　　　と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モデリング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40" y="548680"/>
            <a:ext cx="2794000" cy="508000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1547664" y="5445224"/>
            <a:ext cx="6048672" cy="1296144"/>
            <a:chOff x="1547664" y="5445224"/>
            <a:chExt cx="6048672" cy="1296144"/>
          </a:xfrm>
        </p:grpSpPr>
        <p:sp>
          <p:nvSpPr>
            <p:cNvPr id="22" name="角丸四角形 21"/>
            <p:cNvSpPr/>
            <p:nvPr/>
          </p:nvSpPr>
          <p:spPr>
            <a:xfrm>
              <a:off x="1547664" y="5445224"/>
              <a:ext cx="6048672" cy="129614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8708" y="5589240"/>
              <a:ext cx="4636578" cy="1063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337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複雑になったら？？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2261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9922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03648" y="5517232"/>
            <a:ext cx="6336704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直線？曲線？何次関数？？</a:t>
            </a:r>
            <a:endParaRPr kumimoji="1"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303397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7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 rot="10800000">
            <a:off x="3059832" y="3645024"/>
            <a:ext cx="2952328" cy="132959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33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 rot="10800000">
            <a:off x="3059832" y="3645024"/>
            <a:ext cx="2952328" cy="132959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5940152" y="1844824"/>
            <a:ext cx="1296144" cy="206993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94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760"/>
          </a:xfrm>
        </p:spPr>
        <p:txBody>
          <a:bodyPr/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大関真之</a:t>
            </a:r>
            <a:endParaRPr kumimoji="1"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東北大学大学院情報科学研究科応用情報科学専攻准教授</a:t>
            </a:r>
            <a: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</a:br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[2016.10-]</a:t>
            </a:r>
            <a:endParaRPr kumimoji="1"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dirty="0">
                <a:latin typeface="ヒラギノ角ゴ Pro W6"/>
                <a:ea typeface="ヒラギノ角ゴ Pro W6"/>
                <a:cs typeface="ヒラギノ角ゴ Pro W6"/>
              </a:rPr>
              <a:t>京都大学大学院情報学研究科システム科学専攻助教</a:t>
            </a:r>
            <a: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</a:br>
            <a:r>
              <a:rPr lang="ja-JP" altLang="ja-JP" dirty="0">
                <a:latin typeface="ヒラギノ角ゴ Pro W6"/>
                <a:ea typeface="ヒラギノ角ゴ Pro W6"/>
                <a:cs typeface="ヒラギノ角ゴ Pro W6"/>
              </a:rPr>
              <a:t>[</a:t>
            </a:r>
            <a: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  <a:t>2010.05-2016.09]</a:t>
            </a:r>
          </a:p>
          <a:p>
            <a:pPr lvl="2"/>
            <a:r>
              <a:rPr lang="ja-JP" altLang="en-US" dirty="0">
                <a:latin typeface="ヒラギノ角ゴ Pro W6"/>
                <a:ea typeface="ヒラギノ角ゴ Pro W6"/>
                <a:cs typeface="ヒラギノ角ゴ Pro W6"/>
              </a:rPr>
              <a:t>機械学習：スパースモデリング、深層学習</a:t>
            </a: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東京工業大学産学官連携研究員</a:t>
            </a:r>
            <a: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  <a:t/>
            </a:r>
            <a:br>
              <a:rPr lang="en-US" altLang="ja-JP" dirty="0">
                <a:latin typeface="ヒラギノ角ゴ Pro W6"/>
                <a:ea typeface="ヒラギノ角ゴ Pro W6"/>
                <a:cs typeface="ヒラギノ角ゴ Pro W6"/>
              </a:rPr>
            </a:br>
            <a:r>
              <a:rPr lang="ja-JP" altLang="ja-JP" dirty="0" smtClean="0">
                <a:latin typeface="ヒラギノ角ゴ Pro W6"/>
                <a:ea typeface="ヒラギノ角ゴ Pro W6"/>
                <a:cs typeface="ヒラギノ角ゴ Pro W6"/>
              </a:rPr>
              <a:t>[</a:t>
            </a:r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2008.10-2010.04]</a:t>
            </a: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lvl="2"/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理論物理学：統計力学、量子アニーリング</a:t>
            </a: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lvl="1"/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5" name="図 4" descr="unspecified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77" r="22920"/>
          <a:stretch/>
        </p:blipFill>
        <p:spPr>
          <a:xfrm>
            <a:off x="7270301" y="188639"/>
            <a:ext cx="1899100" cy="30963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89240"/>
            <a:ext cx="512419" cy="692696"/>
          </a:xfrm>
          <a:prstGeom prst="rect">
            <a:avLst/>
          </a:prstGeom>
        </p:spPr>
      </p:pic>
      <p:pic>
        <p:nvPicPr>
          <p:cNvPr id="10" name="おはよう日本切り取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4149080"/>
            <a:ext cx="4032448" cy="22699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8"/>
          <a:srcRect l="8100" t="7380" r="8043" b="7757"/>
          <a:stretch/>
        </p:blipFill>
        <p:spPr>
          <a:xfrm>
            <a:off x="4975750" y="4116164"/>
            <a:ext cx="1306086" cy="1845442"/>
          </a:xfrm>
          <a:prstGeom prst="rect">
            <a:avLst/>
          </a:prstGeom>
        </p:spPr>
      </p:pic>
      <p:pic>
        <p:nvPicPr>
          <p:cNvPr id="9" name="図 8" descr="cover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11456" r="48329" b="12025"/>
          <a:stretch/>
        </p:blipFill>
        <p:spPr>
          <a:xfrm>
            <a:off x="6362782" y="4116164"/>
            <a:ext cx="1383078" cy="1845442"/>
          </a:xfrm>
          <a:prstGeom prst="rect">
            <a:avLst/>
          </a:prstGeom>
        </p:spPr>
      </p:pic>
      <p:pic>
        <p:nvPicPr>
          <p:cNvPr id="11" name="図 10" descr="書影帯アリ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06" y="4116164"/>
            <a:ext cx="1278019" cy="18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4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547664" y="5445224"/>
            <a:ext cx="604867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78" y="5560244"/>
            <a:ext cx="4888644" cy="1109116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 rot="10800000">
            <a:off x="3059832" y="3645024"/>
            <a:ext cx="2952328" cy="132959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5940152" y="1844824"/>
            <a:ext cx="1296144" cy="206993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37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547664" y="5445224"/>
            <a:ext cx="6048672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1403648" y="1988839"/>
            <a:ext cx="5703788" cy="3600401"/>
          </a:xfrm>
          <a:custGeom>
            <a:avLst/>
            <a:gdLst>
              <a:gd name="connsiteX0" fmla="*/ 0 w 5575300"/>
              <a:gd name="connsiteY0" fmla="*/ 3209085 h 4825256"/>
              <a:gd name="connsiteX1" fmla="*/ 1219200 w 5575300"/>
              <a:gd name="connsiteY1" fmla="*/ 681785 h 4825256"/>
              <a:gd name="connsiteX2" fmla="*/ 2667000 w 5575300"/>
              <a:gd name="connsiteY2" fmla="*/ 4059985 h 4825256"/>
              <a:gd name="connsiteX3" fmla="*/ 3302000 w 5575300"/>
              <a:gd name="connsiteY3" fmla="*/ 4809285 h 4825256"/>
              <a:gd name="connsiteX4" fmla="*/ 3962400 w 5575300"/>
              <a:gd name="connsiteY4" fmla="*/ 3653585 h 4825256"/>
              <a:gd name="connsiteX5" fmla="*/ 4597400 w 5575300"/>
              <a:gd name="connsiteY5" fmla="*/ 567485 h 4825256"/>
              <a:gd name="connsiteX6" fmla="*/ 4953000 w 5575300"/>
              <a:gd name="connsiteY6" fmla="*/ 21385 h 4825256"/>
              <a:gd name="connsiteX7" fmla="*/ 5270500 w 5575300"/>
              <a:gd name="connsiteY7" fmla="*/ 872285 h 4825256"/>
              <a:gd name="connsiteX8" fmla="*/ 5575300 w 5575300"/>
              <a:gd name="connsiteY8" fmla="*/ 2840785 h 482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5300" h="4825256">
                <a:moveTo>
                  <a:pt x="0" y="3209085"/>
                </a:moveTo>
                <a:cubicBezTo>
                  <a:pt x="387350" y="1874526"/>
                  <a:pt x="774700" y="539968"/>
                  <a:pt x="1219200" y="681785"/>
                </a:cubicBezTo>
                <a:cubicBezTo>
                  <a:pt x="1663700" y="823602"/>
                  <a:pt x="2319867" y="3372068"/>
                  <a:pt x="2667000" y="4059985"/>
                </a:cubicBezTo>
                <a:cubicBezTo>
                  <a:pt x="3014133" y="4747902"/>
                  <a:pt x="3086100" y="4877018"/>
                  <a:pt x="3302000" y="4809285"/>
                </a:cubicBezTo>
                <a:cubicBezTo>
                  <a:pt x="3517900" y="4741552"/>
                  <a:pt x="3746500" y="4360552"/>
                  <a:pt x="3962400" y="3653585"/>
                </a:cubicBezTo>
                <a:cubicBezTo>
                  <a:pt x="4178300" y="2946618"/>
                  <a:pt x="4432300" y="1172852"/>
                  <a:pt x="4597400" y="567485"/>
                </a:cubicBezTo>
                <a:cubicBezTo>
                  <a:pt x="4762500" y="-37882"/>
                  <a:pt x="4840817" y="-29415"/>
                  <a:pt x="4953000" y="21385"/>
                </a:cubicBezTo>
                <a:cubicBezTo>
                  <a:pt x="5065183" y="72185"/>
                  <a:pt x="5166783" y="402385"/>
                  <a:pt x="5270500" y="872285"/>
                </a:cubicBezTo>
                <a:cubicBezTo>
                  <a:pt x="5374217" y="1342185"/>
                  <a:pt x="5575300" y="2840785"/>
                  <a:pt x="5575300" y="284078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78" y="5560244"/>
            <a:ext cx="4888644" cy="1109116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1547664" y="260648"/>
            <a:ext cx="6048672" cy="1080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609600" y="54868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595959"/>
                </a:solidFill>
                <a:latin typeface="ヒラギノ角ゴ Pro W6"/>
                <a:ea typeface="ヒラギノ角ゴ Pro W6"/>
                <a:cs typeface="ヒラギノ角ゴ Pro W6"/>
              </a:rPr>
              <a:t>　　　　　　　　と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モデリング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2140"/>
            <a:ext cx="2882900" cy="10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>
          <a:xfrm>
            <a:off x="1547664" y="5301208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547664" y="4293096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</a:t>
            </a:r>
            <a:r>
              <a:rPr lang="ja-JP" altLang="en-US" dirty="0" smtClean="0">
                <a:solidFill>
                  <a:srgbClr val="FF0000"/>
                </a:solidFill>
              </a:rPr>
              <a:t>モデリングの放棄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線形変換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/>
              <a:t>非線形変換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1701800" cy="419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1930400" cy="558800"/>
          </a:xfrm>
          <a:prstGeom prst="rect">
            <a:avLst/>
          </a:prstGeom>
        </p:spPr>
      </p:pic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204957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>
          <a:xfrm>
            <a:off x="1547664" y="5301208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547664" y="4293096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</a:t>
            </a:r>
            <a:r>
              <a:rPr lang="ja-JP" altLang="en-US" dirty="0" smtClean="0">
                <a:solidFill>
                  <a:srgbClr val="FF0000"/>
                </a:solidFill>
              </a:rPr>
              <a:t>モデリングの放棄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2568FF"/>
                </a:solidFill>
              </a:rPr>
              <a:t>線形変換</a:t>
            </a:r>
            <a:endParaRPr lang="en-US" altLang="ja-JP" dirty="0" smtClean="0">
              <a:solidFill>
                <a:srgbClr val="2568FF"/>
              </a:solidFill>
            </a:endParaRPr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/>
              <a:t>非線形変換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1701800" cy="419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1930400" cy="558800"/>
          </a:xfrm>
          <a:prstGeom prst="rect">
            <a:avLst/>
          </a:prstGeom>
        </p:spPr>
      </p:pic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953138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>
          <a:xfrm>
            <a:off x="1547664" y="5301208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547664" y="4293096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</a:t>
            </a:r>
            <a:r>
              <a:rPr lang="ja-JP" altLang="en-US" dirty="0" smtClean="0">
                <a:solidFill>
                  <a:srgbClr val="FF0000"/>
                </a:solidFill>
              </a:rPr>
              <a:t>モデリングの放棄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線形変換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2568FF"/>
                </a:solidFill>
              </a:rPr>
              <a:t>非線形変換</a:t>
            </a:r>
            <a:endParaRPr lang="en-US" altLang="ja-JP" dirty="0">
              <a:solidFill>
                <a:srgbClr val="2568FF"/>
              </a:solidFill>
            </a:endParaRPr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1701800" cy="419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1930400" cy="558800"/>
          </a:xfrm>
          <a:prstGeom prst="rect">
            <a:avLst/>
          </a:prstGeom>
        </p:spPr>
      </p:pic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stCxn id="69" idx="6"/>
            <a:endCxn id="76" idx="2"/>
          </p:cNvCxnSpPr>
          <p:nvPr/>
        </p:nvCxnSpPr>
        <p:spPr>
          <a:xfrm>
            <a:off x="4290856" y="2141942"/>
            <a:ext cx="337567" cy="1822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  <a:noFill/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  <a:noFill/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  <a:noFill/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313775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>
          <a:xfrm>
            <a:off x="1547664" y="5301208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547664" y="4293096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</a:t>
            </a:r>
            <a:r>
              <a:rPr lang="ja-JP" altLang="en-US" dirty="0" smtClean="0">
                <a:solidFill>
                  <a:srgbClr val="FF0000"/>
                </a:solidFill>
              </a:rPr>
              <a:t>モデリングの放棄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2568FF"/>
                </a:solidFill>
              </a:rPr>
              <a:t>線形変換</a:t>
            </a:r>
            <a:endParaRPr lang="en-US" altLang="ja-JP" dirty="0" smtClean="0">
              <a:solidFill>
                <a:srgbClr val="2568FF"/>
              </a:solidFill>
            </a:endParaRPr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/>
              <a:t>非線形変換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1701800" cy="419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1930400" cy="558800"/>
          </a:xfrm>
          <a:prstGeom prst="rect">
            <a:avLst/>
          </a:prstGeom>
        </p:spPr>
      </p:pic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204104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>
          <a:xfrm>
            <a:off x="1547664" y="5301208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547664" y="4293096"/>
            <a:ext cx="604867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</a:t>
            </a:r>
            <a:r>
              <a:rPr lang="ja-JP" altLang="en-US" dirty="0" smtClean="0">
                <a:solidFill>
                  <a:srgbClr val="FF0000"/>
                </a:solidFill>
              </a:rPr>
              <a:t>モデリングの放棄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線形変換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2568FF"/>
                </a:solidFill>
              </a:rPr>
              <a:t>非線形変換</a:t>
            </a:r>
            <a:endParaRPr lang="en-US" altLang="ja-JP" dirty="0">
              <a:solidFill>
                <a:srgbClr val="2568FF"/>
              </a:solidFill>
            </a:endParaRPr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1701800" cy="419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1930400" cy="558800"/>
          </a:xfrm>
          <a:prstGeom prst="rect">
            <a:avLst/>
          </a:prstGeom>
        </p:spPr>
      </p:pic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  <a:ln>
            <a:solidFill>
              <a:srgbClr val="2568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854644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複雑さの極限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深層学習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本質部分の抽出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を自動化した学習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55460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関数のモデリングの放棄</a:t>
            </a:r>
            <a:r>
              <a:rPr lang="en-US" altLang="ja-JP" dirty="0" smtClean="0"/>
              <a:t> = </a:t>
            </a:r>
            <a:r>
              <a:rPr lang="ja-JP" altLang="en-US" dirty="0" smtClean="0"/>
              <a:t>とことん楽をする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2568FF"/>
                </a:solidFill>
              </a:rPr>
              <a:t>繰り返し構造</a:t>
            </a:r>
            <a:r>
              <a:rPr lang="ja-JP" altLang="en-US" dirty="0" smtClean="0">
                <a:solidFill>
                  <a:schemeClr val="tx1"/>
                </a:solidFill>
              </a:rPr>
              <a:t>の関数</a:t>
            </a:r>
            <a:r>
              <a:rPr lang="ja-JP" altLang="en-US" dirty="0" smtClean="0"/>
              <a:t>を用意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多層ニューラルネットワーク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77072"/>
            <a:ext cx="2340372" cy="346722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854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48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どんな非線形変換が良いのか？</a:t>
            </a:r>
            <a:endParaRPr lang="en-US" altLang="ja-JP" dirty="0" smtClean="0"/>
          </a:p>
          <a:p>
            <a:pPr lvl="1"/>
            <a:r>
              <a:rPr lang="en-US" altLang="en-US" dirty="0" smtClean="0"/>
              <a:t>現在では基本的にはコレ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[</a:t>
            </a:r>
            <a:r>
              <a:rPr lang="en-US" altLang="ja-JP" sz="1600" dirty="0" err="1" smtClean="0"/>
              <a:t>LeCun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Bengio,a</a:t>
            </a:r>
            <a:r>
              <a:rPr lang="en-US" altLang="ja-JP" sz="1600" dirty="0" smtClean="0"/>
              <a:t> and Hinton Nature (2015)]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例：</a:t>
            </a:r>
            <a:r>
              <a:rPr lang="ja-JP" altLang="ja-JP" dirty="0" smtClean="0"/>
              <a:t>R</a:t>
            </a:r>
            <a:r>
              <a:rPr lang="en-US" altLang="ja-JP" dirty="0" err="1" smtClean="0"/>
              <a:t>eLU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ja-JP" altLang="en-US" dirty="0" smtClean="0"/>
              <a:t>ランプ関数</a:t>
            </a:r>
            <a:r>
              <a:rPr lang="en-US" altLang="ja-JP" dirty="0" smtClean="0"/>
              <a:t>)</a:t>
            </a:r>
          </a:p>
          <a:p>
            <a:pPr lvl="1"/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marL="274638" lvl="1" indent="0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計算機性能の向上も相まって、</a:t>
            </a:r>
            <a:r>
              <a:rPr lang="ja-JP" altLang="en-US" dirty="0" smtClean="0">
                <a:solidFill>
                  <a:srgbClr val="0000FF"/>
                </a:solidFill>
              </a:rPr>
              <a:t>実現可能</a:t>
            </a:r>
            <a:r>
              <a:rPr lang="ja-JP" altLang="en-US" dirty="0" smtClean="0"/>
              <a:t>な技術に</a:t>
            </a:r>
            <a:endParaRPr lang="en-US" altLang="ja-JP" dirty="0"/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50" y="4581128"/>
            <a:ext cx="3619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10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世の中で何が起きているのか？</a:t>
            </a:r>
          </a:p>
        </p:txBody>
      </p:sp>
    </p:spTree>
    <p:extLst>
      <p:ext uri="{BB962C8B-B14F-4D97-AF65-F5344CB8AC3E}">
        <p14:creationId xmlns:p14="http://schemas.microsoft.com/office/powerpoint/2010/main" val="1474643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670868" y="1785516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角丸四角形 47"/>
          <p:cNvSpPr/>
          <p:nvPr/>
        </p:nvSpPr>
        <p:spPr>
          <a:xfrm>
            <a:off x="5796136" y="1844824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55576" y="18787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ヒラギノ角ゴ Pro W6"/>
                <a:ea typeface="ヒラギノ角ゴ Pro W6"/>
                <a:cs typeface="ヒラギノ角ゴ Pro W6"/>
              </a:rPr>
              <a:t>訓練データ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372200" y="19168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高次元データ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なぜ</a:t>
            </a:r>
            <a:r>
              <a:rPr lang="en-US" altLang="ja-JP" dirty="0" err="1" smtClean="0"/>
              <a:t>ReLU</a:t>
            </a:r>
            <a:r>
              <a:rPr lang="ja-JP" altLang="en-US" dirty="0" smtClean="0"/>
              <a:t>が良いのか？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誤差を最小化する際に、勾配法に対応するため</a:t>
            </a:r>
            <a:endParaRPr lang="en-US" altLang="ja-JP" dirty="0" smtClean="0"/>
          </a:p>
          <a:p>
            <a:pPr marL="274638" lvl="1" indent="0">
              <a:buNone/>
            </a:pPr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38" name="図形グループ 37"/>
          <p:cNvGrpSpPr/>
          <p:nvPr/>
        </p:nvGrpSpPr>
        <p:grpSpPr>
          <a:xfrm>
            <a:off x="7358579" y="539216"/>
            <a:ext cx="1406305" cy="998023"/>
            <a:chOff x="6456073" y="1311752"/>
            <a:chExt cx="2232248" cy="1584176"/>
          </a:xfrm>
        </p:grpSpPr>
        <p:sp>
          <p:nvSpPr>
            <p:cNvPr id="39" name="角丸四角形 38"/>
            <p:cNvSpPr/>
            <p:nvPr/>
          </p:nvSpPr>
          <p:spPr>
            <a:xfrm>
              <a:off x="6456073" y="2319864"/>
              <a:ext cx="2232248" cy="5760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6456073" y="1311752"/>
              <a:ext cx="2232248" cy="5760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252" y="1383760"/>
              <a:ext cx="1701800" cy="419100"/>
            </a:xfrm>
            <a:prstGeom prst="rect">
              <a:avLst/>
            </a:prstGeom>
          </p:spPr>
        </p:pic>
        <p:pic>
          <p:nvPicPr>
            <p:cNvPr id="42" name="図 4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989" y="2319864"/>
              <a:ext cx="1930400" cy="558800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859" y="4491756"/>
            <a:ext cx="6471409" cy="6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86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学習は完璧が良い</a:t>
            </a:r>
            <a:r>
              <a:rPr lang="ja-JP" altLang="en-US" dirty="0"/>
              <a:t>とは限らない</a:t>
            </a:r>
          </a:p>
          <a:p>
            <a:pPr lvl="1"/>
            <a:r>
              <a:rPr lang="ja-JP" altLang="en-US" dirty="0"/>
              <a:t>確率的勾配法の台頭</a:t>
            </a:r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学習係数の減衰　　　　　　</a:t>
            </a:r>
            <a:r>
              <a:rPr lang="en-US" altLang="ja-JP" dirty="0"/>
              <a:t> </a:t>
            </a:r>
            <a:r>
              <a:rPr lang="en-US" altLang="ja-JP" sz="1400" dirty="0"/>
              <a:t>[H. Robbins and S. </a:t>
            </a:r>
            <a:r>
              <a:rPr lang="en-US" altLang="ja-JP" sz="1400" dirty="0" err="1"/>
              <a:t>Monro</a:t>
            </a:r>
            <a:r>
              <a:rPr lang="en-US" altLang="ja-JP" sz="1400" dirty="0"/>
              <a:t> (1951</a:t>
            </a:r>
            <a:r>
              <a:rPr lang="en-US" altLang="ja-JP" sz="1400" dirty="0" smtClean="0"/>
              <a:t>)]</a:t>
            </a: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lang="en-US" altLang="ja-JP" dirty="0"/>
              <a:t>How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" name="角丸四角形 6"/>
          <p:cNvSpPr/>
          <p:nvPr/>
        </p:nvSpPr>
        <p:spPr>
          <a:xfrm>
            <a:off x="670868" y="1785516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576" y="18787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テストデータ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96136" y="1844824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372200" y="19168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高次元データ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9" name="図 48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0" name="図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cxnSp>
        <p:nvCxnSpPr>
          <p:cNvPr id="51" name="直線矢印コネクタ 50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2" name="右中かっこ 51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3131840" y="1073944"/>
            <a:ext cx="2088232" cy="2088232"/>
          </a:xfrm>
          <a:prstGeom prst="roundRect">
            <a:avLst>
              <a:gd name="adj" fmla="val 9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778000"/>
            <a:ext cx="279400" cy="50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75856" y="23488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関数の自動設計</a:t>
            </a:r>
            <a:endParaRPr kumimoji="1" lang="ja-JP" altLang="en-US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524" y="4942336"/>
            <a:ext cx="1102320" cy="313738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57371"/>
            <a:ext cx="6768752" cy="7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8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学習は完璧が良い</a:t>
            </a:r>
            <a:r>
              <a:rPr lang="ja-JP" altLang="en-US" dirty="0"/>
              <a:t>とは限らない</a:t>
            </a:r>
          </a:p>
          <a:p>
            <a:pPr lvl="1"/>
            <a:r>
              <a:rPr lang="ja-JP" altLang="en-US" dirty="0"/>
              <a:t>確率的勾配法の台頭</a:t>
            </a:r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 smtClean="0"/>
              <a:t>学習係数の減衰　　　　　　</a:t>
            </a:r>
            <a:r>
              <a:rPr lang="en-US" altLang="ja-JP" dirty="0" smtClean="0"/>
              <a:t> </a:t>
            </a:r>
            <a:r>
              <a:rPr lang="en-US" altLang="ja-JP" sz="1400" dirty="0" smtClean="0"/>
              <a:t>[H. Robbins and S. </a:t>
            </a:r>
            <a:r>
              <a:rPr lang="en-US" altLang="ja-JP" sz="1400" dirty="0" err="1" smtClean="0"/>
              <a:t>Monro</a:t>
            </a:r>
            <a:r>
              <a:rPr lang="en-US" altLang="ja-JP" sz="1400" dirty="0" smtClean="0"/>
              <a:t> (1951)]</a:t>
            </a:r>
            <a:endParaRPr lang="ja-JP" altLang="en-US" dirty="0" smtClean="0"/>
          </a:p>
          <a:p>
            <a:pPr lvl="1"/>
            <a:r>
              <a:rPr lang="ja-JP" altLang="en-US" dirty="0" smtClean="0"/>
              <a:t>適応的勾配計算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Adagrad</a:t>
            </a:r>
            <a:r>
              <a:rPr lang="ja-JP" altLang="en-US" dirty="0" smtClean="0"/>
              <a:t>型の計算</a:t>
            </a:r>
            <a:r>
              <a:rPr lang="en-US" altLang="ja-JP" dirty="0" smtClean="0"/>
              <a:t> </a:t>
            </a:r>
            <a:r>
              <a:rPr lang="en-US" altLang="ja-JP" sz="1400" dirty="0" smtClean="0"/>
              <a:t>[J. </a:t>
            </a:r>
            <a:r>
              <a:rPr lang="en-US" altLang="ja-JP" sz="1400" dirty="0" err="1" smtClean="0"/>
              <a:t>Duchi</a:t>
            </a:r>
            <a:r>
              <a:rPr lang="en-US" altLang="ja-JP" sz="1400" dirty="0" smtClean="0"/>
              <a:t>, E. </a:t>
            </a:r>
            <a:r>
              <a:rPr lang="en-US" altLang="ja-JP" sz="1400" dirty="0" err="1" smtClean="0"/>
              <a:t>Hazan</a:t>
            </a:r>
            <a:r>
              <a:rPr lang="en-US" altLang="ja-JP" sz="1400" dirty="0" smtClean="0"/>
              <a:t>, Y. Singer </a:t>
            </a:r>
            <a:r>
              <a:rPr lang="en-US" altLang="ja-JP" sz="1400" dirty="0"/>
              <a:t>(</a:t>
            </a:r>
            <a:r>
              <a:rPr lang="en-US" altLang="ja-JP" sz="1400" dirty="0" smtClean="0"/>
              <a:t>2011)]</a:t>
            </a:r>
            <a:endParaRPr lang="ja-JP" altLang="en-US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lang="en-US" altLang="ja-JP" dirty="0"/>
              <a:t>How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" name="角丸四角形 6"/>
          <p:cNvSpPr/>
          <p:nvPr/>
        </p:nvSpPr>
        <p:spPr>
          <a:xfrm>
            <a:off x="670868" y="1785516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576" y="18787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テストデータ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96136" y="1844824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372200" y="19168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高次元データ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9" name="図 48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0" name="図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cxnSp>
        <p:nvCxnSpPr>
          <p:cNvPr id="51" name="直線矢印コネクタ 50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2" name="右中かっこ 51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3131840" y="1073944"/>
            <a:ext cx="2088232" cy="2088232"/>
          </a:xfrm>
          <a:prstGeom prst="roundRect">
            <a:avLst>
              <a:gd name="adj" fmla="val 9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778000"/>
            <a:ext cx="279400" cy="50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75856" y="23488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関数の自動設計</a:t>
            </a:r>
            <a:endParaRPr kumimoji="1" lang="ja-JP" altLang="en-US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524" y="4942336"/>
            <a:ext cx="1102320" cy="31373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954" y="5648549"/>
            <a:ext cx="3660254" cy="375411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6562878" y="2277554"/>
            <a:ext cx="2126960" cy="1769243"/>
            <a:chOff x="4860032" y="3573016"/>
            <a:chExt cx="3685640" cy="3065782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0032" y="3573016"/>
              <a:ext cx="3685640" cy="3065782"/>
            </a:xfrm>
            <a:prstGeom prst="rect">
              <a:avLst/>
            </a:prstGeom>
          </p:spPr>
        </p:pic>
        <p:cxnSp>
          <p:nvCxnSpPr>
            <p:cNvPr id="47" name="直線矢印コネクタ 46"/>
            <p:cNvCxnSpPr/>
            <p:nvPr/>
          </p:nvCxnSpPr>
          <p:spPr>
            <a:xfrm>
              <a:off x="6660232" y="5085184"/>
              <a:ext cx="288032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flipH="1">
              <a:off x="6516216" y="5085184"/>
              <a:ext cx="144016" cy="576064"/>
            </a:xfrm>
            <a:prstGeom prst="straightConnector1">
              <a:avLst/>
            </a:prstGeom>
            <a:ln>
              <a:solidFill>
                <a:srgbClr val="256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>
              <a:off x="6660232" y="5085184"/>
              <a:ext cx="72008" cy="576064"/>
            </a:xfrm>
            <a:prstGeom prst="straightConnector1">
              <a:avLst/>
            </a:prstGeom>
            <a:ln>
              <a:solidFill>
                <a:srgbClr val="256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 flipH="1">
              <a:off x="6372200" y="5085184"/>
              <a:ext cx="288032" cy="423664"/>
            </a:xfrm>
            <a:prstGeom prst="straightConnector1">
              <a:avLst/>
            </a:prstGeom>
            <a:ln>
              <a:solidFill>
                <a:srgbClr val="256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>
            <a:xfrm flipV="1">
              <a:off x="6660232" y="4869160"/>
              <a:ext cx="0" cy="216024"/>
            </a:xfrm>
            <a:prstGeom prst="straightConnector1">
              <a:avLst/>
            </a:prstGeom>
            <a:ln>
              <a:solidFill>
                <a:srgbClr val="256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/>
            <p:nvPr/>
          </p:nvCxnSpPr>
          <p:spPr>
            <a:xfrm flipV="1">
              <a:off x="6660232" y="4941168"/>
              <a:ext cx="216024" cy="144016"/>
            </a:xfrm>
            <a:prstGeom prst="straightConnector1">
              <a:avLst/>
            </a:prstGeom>
            <a:ln>
              <a:solidFill>
                <a:srgbClr val="256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ボックス 81"/>
          <p:cNvSpPr txBox="1"/>
          <p:nvPr/>
        </p:nvSpPr>
        <p:spPr>
          <a:xfrm>
            <a:off x="3345665" y="12579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複数の「鞍点」</a:t>
            </a:r>
            <a:endParaRPr kumimoji="1" lang="ja-JP" altLang="en-US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83" name="図 8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57371"/>
            <a:ext cx="6768752" cy="7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50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670868" y="1785516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5796136" y="1844824"/>
            <a:ext cx="2088232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55576" y="18787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ヒラギノ角ゴ Pro W6"/>
                <a:ea typeface="ヒラギノ角ゴ Pro W6"/>
                <a:cs typeface="ヒラギノ角ゴ Pro W6"/>
              </a:rPr>
              <a:t>訓練データ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72200" y="19168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高次元データ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3140968"/>
            <a:ext cx="8229600" cy="481608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 smtClean="0"/>
              <a:t>実話（最近機械学習を始めた共同研究者）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とある日の会話：</a:t>
            </a:r>
            <a:br>
              <a:rPr lang="ja-JP" altLang="en-US" dirty="0" smtClean="0"/>
            </a:br>
            <a:r>
              <a:rPr lang="ja-JP" altLang="en-US" dirty="0" smtClean="0"/>
              <a:t>「</a:t>
            </a:r>
            <a:r>
              <a:rPr lang="en-US" altLang="ja-JP" dirty="0" err="1" smtClean="0"/>
              <a:t>ReLU</a:t>
            </a:r>
            <a:r>
              <a:rPr lang="ja-JP" altLang="en-US" dirty="0" smtClean="0"/>
              <a:t>でも</a:t>
            </a:r>
            <a:r>
              <a:rPr lang="en-US" altLang="ja-JP" dirty="0" smtClean="0"/>
              <a:t>300</a:t>
            </a:r>
            <a:r>
              <a:rPr lang="ja-JP" altLang="en-US" dirty="0" smtClean="0"/>
              <a:t>万</a:t>
            </a:r>
            <a:r>
              <a:rPr lang="en-US" altLang="ja-JP" dirty="0" smtClean="0"/>
              <a:t>(!)step</a:t>
            </a:r>
            <a:r>
              <a:rPr lang="ja-JP" altLang="en-US" dirty="0" smtClean="0"/>
              <a:t>かかってコスト関数が</a:t>
            </a:r>
            <a:r>
              <a:rPr lang="en-US" altLang="ja-JP" dirty="0" smtClean="0"/>
              <a:t>0.008</a:t>
            </a:r>
            <a:r>
              <a:rPr lang="ja-JP" altLang="en-US" dirty="0" smtClean="0"/>
              <a:t>位という感じ」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</a:t>
            </a:r>
            <a:r>
              <a:rPr lang="ja-JP" altLang="en-US" dirty="0"/>
              <a:t>確率</a:t>
            </a:r>
            <a:r>
              <a:rPr lang="ja-JP" altLang="en-US" dirty="0" smtClean="0"/>
              <a:t>勾配法？</a:t>
            </a:r>
            <a:r>
              <a:rPr lang="en-US" altLang="ja-JP" dirty="0" smtClean="0"/>
              <a:t>Robbins-</a:t>
            </a:r>
            <a:r>
              <a:rPr lang="en-US" altLang="ja-JP" dirty="0" err="1" smtClean="0"/>
              <a:t>Monro</a:t>
            </a:r>
            <a:r>
              <a:rPr lang="ja-JP" altLang="en-US" dirty="0" smtClean="0"/>
              <a:t>の？</a:t>
            </a:r>
            <a:r>
              <a:rPr lang="en-US" altLang="ja-JP" dirty="0" err="1" smtClean="0"/>
              <a:t>Adagrad</a:t>
            </a:r>
            <a:r>
              <a:rPr lang="ja-JP" altLang="en-US" dirty="0" smtClean="0"/>
              <a:t>は？」</a:t>
            </a:r>
            <a:br>
              <a:rPr lang="ja-JP" altLang="en-US" dirty="0" smtClean="0"/>
            </a:br>
            <a:r>
              <a:rPr lang="ja-JP" altLang="en-US" dirty="0" smtClean="0">
                <a:solidFill>
                  <a:srgbClr val="FF0000"/>
                </a:solidFill>
              </a:rPr>
              <a:t>「難しそう」</a:t>
            </a:r>
            <a:br>
              <a:rPr lang="ja-JP" altLang="en-US" dirty="0" smtClean="0">
                <a:solidFill>
                  <a:srgbClr val="FF0000"/>
                </a:solidFill>
              </a:rPr>
            </a:br>
            <a:r>
              <a:rPr lang="ja-JP" altLang="en-US" dirty="0" smtClean="0"/>
              <a:t>「いや簡単やで、今までの</a:t>
            </a:r>
            <a:r>
              <a:rPr lang="en-US" altLang="ja-JP" dirty="0" smtClean="0"/>
              <a:t>grad</a:t>
            </a:r>
            <a:r>
              <a:rPr lang="ja-JP" altLang="en-US" dirty="0" smtClean="0"/>
              <a:t>をこう書くだけ」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dirty="0" smtClean="0">
                <a:solidFill>
                  <a:srgbClr val="FF0000"/>
                </a:solidFill>
              </a:rPr>
              <a:t>「で、できた！</a:t>
            </a:r>
            <a:r>
              <a:rPr lang="en-US" altLang="ja-JP" dirty="0">
                <a:solidFill>
                  <a:srgbClr val="FF0000"/>
                </a:solidFill>
              </a:rPr>
              <a:t>3</a:t>
            </a:r>
            <a:r>
              <a:rPr lang="en-US" altLang="ja-JP" dirty="0" smtClean="0">
                <a:solidFill>
                  <a:srgbClr val="FF0000"/>
                </a:solidFill>
              </a:rPr>
              <a:t>00step</a:t>
            </a:r>
            <a:r>
              <a:rPr lang="ja-JP" altLang="en-US" dirty="0" smtClean="0">
                <a:solidFill>
                  <a:srgbClr val="FF0000"/>
                </a:solidFill>
              </a:rPr>
              <a:t>でもう</a:t>
            </a:r>
            <a:r>
              <a:rPr lang="en-US" altLang="ja-JP" dirty="0" smtClean="0">
                <a:solidFill>
                  <a:srgbClr val="FF0000"/>
                </a:solidFill>
              </a:rPr>
              <a:t>0.008</a:t>
            </a:r>
            <a:r>
              <a:rPr lang="ja-JP" altLang="en-US" dirty="0" smtClean="0">
                <a:solidFill>
                  <a:srgbClr val="FF0000"/>
                </a:solidFill>
              </a:rPr>
              <a:t>にまで収束している。」</a:t>
            </a:r>
            <a:br>
              <a:rPr lang="ja-JP" altLang="en-US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2568FF"/>
                </a:solidFill>
              </a:rPr>
              <a:t>「予測精度まで格段に向上している！」</a:t>
            </a:r>
            <a:endParaRPr lang="ja-JP" altLang="en-US" dirty="0">
              <a:solidFill>
                <a:srgbClr val="2568FF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>
              <a:solidFill>
                <a:srgbClr val="FF0000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en-US" altLang="ja-JP" dirty="0" smtClean="0"/>
              <a:t>How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深層学習？</a:t>
            </a:r>
            <a:endParaRPr kumimoji="1" lang="ja-JP" altLang="en-US" dirty="0"/>
          </a:p>
        </p:txBody>
      </p:sp>
      <p:cxnSp>
        <p:nvCxnSpPr>
          <p:cNvPr id="55" name="直線コネクタ 54"/>
          <p:cNvCxnSpPr>
            <a:stCxn id="68" idx="6"/>
            <a:endCxn id="73" idx="2"/>
          </p:cNvCxnSpPr>
          <p:nvPr/>
        </p:nvCxnSpPr>
        <p:spPr>
          <a:xfrm>
            <a:off x="4284780" y="2517664"/>
            <a:ext cx="337568" cy="40068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6" name="直線コネクタ 55"/>
          <p:cNvCxnSpPr>
            <a:stCxn id="67" idx="6"/>
            <a:endCxn id="71" idx="2"/>
          </p:cNvCxnSpPr>
          <p:nvPr/>
        </p:nvCxnSpPr>
        <p:spPr>
          <a:xfrm flipV="1">
            <a:off x="4290856" y="1383760"/>
            <a:ext cx="337567" cy="3713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7" name="直線コネクタ 56"/>
          <p:cNvCxnSpPr>
            <a:stCxn id="67" idx="6"/>
            <a:endCxn id="76" idx="2"/>
          </p:cNvCxnSpPr>
          <p:nvPr/>
        </p:nvCxnSpPr>
        <p:spPr>
          <a:xfrm>
            <a:off x="4290856" y="1755084"/>
            <a:ext cx="337567" cy="40508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8" name="直線コネクタ 57"/>
          <p:cNvCxnSpPr>
            <a:stCxn id="69" idx="6"/>
            <a:endCxn id="73" idx="2"/>
          </p:cNvCxnSpPr>
          <p:nvPr/>
        </p:nvCxnSpPr>
        <p:spPr>
          <a:xfrm>
            <a:off x="4290856" y="2141942"/>
            <a:ext cx="331492" cy="77640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9" name="直線コネクタ 58"/>
          <p:cNvCxnSpPr>
            <a:endCxn id="76" idx="2"/>
          </p:cNvCxnSpPr>
          <p:nvPr/>
        </p:nvCxnSpPr>
        <p:spPr>
          <a:xfrm>
            <a:off x="4122071" y="2141941"/>
            <a:ext cx="506352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0" name="直線コネクタ 59"/>
          <p:cNvCxnSpPr>
            <a:stCxn id="69" idx="6"/>
            <a:endCxn id="72" idx="2"/>
          </p:cNvCxnSpPr>
          <p:nvPr/>
        </p:nvCxnSpPr>
        <p:spPr>
          <a:xfrm flipV="1">
            <a:off x="4290856" y="1773308"/>
            <a:ext cx="337567" cy="36863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1" name="直線コネクタ 60"/>
          <p:cNvCxnSpPr>
            <a:stCxn id="67" idx="6"/>
            <a:endCxn id="72" idx="2"/>
          </p:cNvCxnSpPr>
          <p:nvPr/>
        </p:nvCxnSpPr>
        <p:spPr>
          <a:xfrm>
            <a:off x="4290856" y="1755084"/>
            <a:ext cx="337567" cy="1822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2" name="直線矢印コネクタ 61"/>
          <p:cNvCxnSpPr/>
          <p:nvPr/>
        </p:nvCxnSpPr>
        <p:spPr>
          <a:xfrm flipH="1">
            <a:off x="2771800" y="2074428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直線コネクタ 62"/>
          <p:cNvCxnSpPr>
            <a:stCxn id="69" idx="2"/>
          </p:cNvCxnSpPr>
          <p:nvPr/>
        </p:nvCxnSpPr>
        <p:spPr>
          <a:xfrm flipH="1" flipV="1">
            <a:off x="3345666" y="2074429"/>
            <a:ext cx="607622" cy="6751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4" name="直線コネクタ 63"/>
          <p:cNvCxnSpPr>
            <a:stCxn id="68" idx="2"/>
          </p:cNvCxnSpPr>
          <p:nvPr/>
        </p:nvCxnSpPr>
        <p:spPr>
          <a:xfrm flipH="1" flipV="1">
            <a:off x="3345666" y="2074429"/>
            <a:ext cx="601546" cy="44323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5" name="直線コネクタ 64"/>
          <p:cNvCxnSpPr>
            <a:stCxn id="67" idx="2"/>
          </p:cNvCxnSpPr>
          <p:nvPr/>
        </p:nvCxnSpPr>
        <p:spPr>
          <a:xfrm flipH="1">
            <a:off x="3345665" y="1755084"/>
            <a:ext cx="607623" cy="31934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6" name="円/楕円 65"/>
          <p:cNvSpPr/>
          <p:nvPr/>
        </p:nvSpPr>
        <p:spPr>
          <a:xfrm>
            <a:off x="3176881" y="190564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3953288" y="1586300"/>
            <a:ext cx="337568" cy="33756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3947212" y="2348880"/>
            <a:ext cx="337568" cy="33756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3953288" y="1973158"/>
            <a:ext cx="337568" cy="33756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0" name="図 69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24492"/>
          <a:stretch/>
        </p:blipFill>
        <p:spPr>
          <a:xfrm>
            <a:off x="2483768" y="1952880"/>
            <a:ext cx="168784" cy="252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" name="円/楕円 70"/>
          <p:cNvSpPr/>
          <p:nvPr/>
        </p:nvSpPr>
        <p:spPr>
          <a:xfrm>
            <a:off x="4628423" y="1214976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円/楕円 71"/>
          <p:cNvSpPr/>
          <p:nvPr/>
        </p:nvSpPr>
        <p:spPr>
          <a:xfrm>
            <a:off x="4628423" y="1604524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円/楕円 72"/>
          <p:cNvSpPr/>
          <p:nvPr/>
        </p:nvSpPr>
        <p:spPr>
          <a:xfrm>
            <a:off x="4622348" y="2749563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円/楕円 73"/>
          <p:cNvSpPr/>
          <p:nvPr/>
        </p:nvSpPr>
        <p:spPr>
          <a:xfrm>
            <a:off x="4741844" y="2396463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/楕円 74"/>
          <p:cNvSpPr/>
          <p:nvPr/>
        </p:nvSpPr>
        <p:spPr>
          <a:xfrm>
            <a:off x="4741844" y="2565247"/>
            <a:ext cx="101270" cy="10127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円/楕円 75"/>
          <p:cNvSpPr/>
          <p:nvPr/>
        </p:nvSpPr>
        <p:spPr>
          <a:xfrm>
            <a:off x="4628423" y="1991381"/>
            <a:ext cx="337568" cy="3375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7" name="直線コネクタ 76"/>
          <p:cNvCxnSpPr>
            <a:stCxn id="67" idx="6"/>
            <a:endCxn id="73" idx="2"/>
          </p:cNvCxnSpPr>
          <p:nvPr/>
        </p:nvCxnSpPr>
        <p:spPr>
          <a:xfrm>
            <a:off x="4290856" y="1755084"/>
            <a:ext cx="331492" cy="116326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8" name="直線コネクタ 77"/>
          <p:cNvCxnSpPr>
            <a:stCxn id="68" idx="6"/>
            <a:endCxn id="71" idx="2"/>
          </p:cNvCxnSpPr>
          <p:nvPr/>
        </p:nvCxnSpPr>
        <p:spPr>
          <a:xfrm flipV="1">
            <a:off x="4284780" y="1383760"/>
            <a:ext cx="343643" cy="1133904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9" name="直線コネクタ 78"/>
          <p:cNvCxnSpPr>
            <a:stCxn id="68" idx="6"/>
            <a:endCxn id="72" idx="2"/>
          </p:cNvCxnSpPr>
          <p:nvPr/>
        </p:nvCxnSpPr>
        <p:spPr>
          <a:xfrm flipV="1">
            <a:off x="4284780" y="1773308"/>
            <a:ext cx="343643" cy="744356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直線コネクタ 79"/>
          <p:cNvCxnSpPr>
            <a:stCxn id="68" idx="6"/>
            <a:endCxn id="76" idx="2"/>
          </p:cNvCxnSpPr>
          <p:nvPr/>
        </p:nvCxnSpPr>
        <p:spPr>
          <a:xfrm flipV="1">
            <a:off x="4284780" y="2160165"/>
            <a:ext cx="343643" cy="3574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81" name="図 8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35448"/>
            <a:ext cx="170201" cy="144016"/>
          </a:xfrm>
          <a:prstGeom prst="rect">
            <a:avLst/>
          </a:prstGeom>
        </p:spPr>
      </p:pic>
      <p:sp>
        <p:nvSpPr>
          <p:cNvPr id="83" name="右中かっこ 82"/>
          <p:cNvSpPr/>
          <p:nvPr/>
        </p:nvSpPr>
        <p:spPr>
          <a:xfrm>
            <a:off x="5004048" y="1150144"/>
            <a:ext cx="216024" cy="19442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5220072" y="2120156"/>
            <a:ext cx="5738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42" name="図形グループ 41"/>
          <p:cNvGrpSpPr/>
          <p:nvPr/>
        </p:nvGrpSpPr>
        <p:grpSpPr>
          <a:xfrm>
            <a:off x="7358579" y="539216"/>
            <a:ext cx="1406305" cy="998023"/>
            <a:chOff x="6456073" y="1311752"/>
            <a:chExt cx="2232248" cy="1584176"/>
          </a:xfrm>
        </p:grpSpPr>
        <p:sp>
          <p:nvSpPr>
            <p:cNvPr id="43" name="角丸四角形 42"/>
            <p:cNvSpPr/>
            <p:nvPr/>
          </p:nvSpPr>
          <p:spPr>
            <a:xfrm>
              <a:off x="6456073" y="2319864"/>
              <a:ext cx="2232248" cy="5760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6456073" y="1311752"/>
              <a:ext cx="2232248" cy="5760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図 4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252" y="1383760"/>
              <a:ext cx="1701800" cy="419100"/>
            </a:xfrm>
            <a:prstGeom prst="rect">
              <a:avLst/>
            </a:prstGeom>
          </p:spPr>
        </p:pic>
        <p:pic>
          <p:nvPicPr>
            <p:cNvPr id="46" name="図 4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989" y="2319864"/>
              <a:ext cx="19304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247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スパースモデリング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どこが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重要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かを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自動的に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判別する技術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1477016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4"/>
          <a:stretch/>
        </p:blipFill>
        <p:spPr>
          <a:xfrm>
            <a:off x="7274753" y="4905351"/>
            <a:ext cx="321583" cy="323149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1"/>
          <a:stretch/>
        </p:blipFill>
        <p:spPr>
          <a:xfrm>
            <a:off x="4716016" y="1196752"/>
            <a:ext cx="288032" cy="400301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5940152" y="1844824"/>
            <a:ext cx="1296144" cy="206993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 rot="10800000">
            <a:off x="2483769" y="3212976"/>
            <a:ext cx="3384378" cy="1733508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>
                <a:alpha val="4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25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4"/>
          <a:stretch/>
        </p:blipFill>
        <p:spPr>
          <a:xfrm>
            <a:off x="7274753" y="4905351"/>
            <a:ext cx="321583" cy="323149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1"/>
          <a:stretch/>
        </p:blipFill>
        <p:spPr>
          <a:xfrm>
            <a:off x="4716016" y="1196752"/>
            <a:ext cx="288032" cy="400301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>
          <a:xfrm>
            <a:off x="971600" y="3140968"/>
            <a:ext cx="2608955" cy="157027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0000FF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 rot="10800000">
            <a:off x="1259633" y="2060848"/>
            <a:ext cx="5688632" cy="2913768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5940152" y="1844824"/>
            <a:ext cx="1296144" cy="2069932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0000FF">
                <a:alpha val="36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5616" y="44998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×0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72200" y="14847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×0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18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1835696" y="3284984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707904" y="458112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0112" y="4077072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4"/>
          <a:stretch/>
        </p:blipFill>
        <p:spPr>
          <a:xfrm>
            <a:off x="7274753" y="4905351"/>
            <a:ext cx="321583" cy="323149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1"/>
          <a:stretch/>
        </p:blipFill>
        <p:spPr>
          <a:xfrm>
            <a:off x="4716016" y="1196752"/>
            <a:ext cx="288032" cy="400301"/>
          </a:xfrm>
          <a:prstGeom prst="rect">
            <a:avLst/>
          </a:prstGeom>
        </p:spPr>
      </p:pic>
      <p:sp>
        <p:nvSpPr>
          <p:cNvPr id="13" name="フリーフォーム 12"/>
          <p:cNvSpPr/>
          <p:nvPr/>
        </p:nvSpPr>
        <p:spPr>
          <a:xfrm rot="10800000">
            <a:off x="1259633" y="2060848"/>
            <a:ext cx="5688632" cy="2913768"/>
          </a:xfrm>
          <a:custGeom>
            <a:avLst/>
            <a:gdLst>
              <a:gd name="connsiteX0" fmla="*/ 0 w 3429000"/>
              <a:gd name="connsiteY0" fmla="*/ 1512544 h 1570272"/>
              <a:gd name="connsiteX1" fmla="*/ 1697182 w 3429000"/>
              <a:gd name="connsiteY1" fmla="*/ 90 h 1570272"/>
              <a:gd name="connsiteX2" fmla="*/ 3429000 w 3429000"/>
              <a:gd name="connsiteY2" fmla="*/ 1570272 h 157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1570272">
                <a:moveTo>
                  <a:pt x="0" y="1512544"/>
                </a:moveTo>
                <a:cubicBezTo>
                  <a:pt x="562841" y="751506"/>
                  <a:pt x="1125682" y="-9531"/>
                  <a:pt x="1697182" y="90"/>
                </a:cubicBezTo>
                <a:cubicBezTo>
                  <a:pt x="2268682" y="9711"/>
                  <a:pt x="3429000" y="1570272"/>
                  <a:pt x="3429000" y="1570272"/>
                </a:cubicBezTo>
              </a:path>
            </a:pathLst>
          </a:custGeom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45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56" y="3068960"/>
            <a:ext cx="3737644" cy="74094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340768"/>
            <a:ext cx="7662863" cy="51125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物理量の計算にシミュレーションを利用する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>
                <a:solidFill>
                  <a:srgbClr val="0432FF"/>
                </a:solidFill>
              </a:rPr>
              <a:t>大量のデータ</a:t>
            </a:r>
            <a:r>
              <a:rPr lang="ja-JP" altLang="en-US" dirty="0" smtClean="0"/>
              <a:t>が取得されて、解析をすることで</a:t>
            </a:r>
            <a:r>
              <a:rPr lang="ja-JP" altLang="en-US" dirty="0" smtClean="0">
                <a:solidFill>
                  <a:srgbClr val="FF0000"/>
                </a:solidFill>
              </a:rPr>
              <a:t>素性を知る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例：</a:t>
            </a:r>
            <a:r>
              <a:rPr lang="en-US" altLang="ja-JP" dirty="0" smtClean="0"/>
              <a:t>QMC</a:t>
            </a:r>
            <a:r>
              <a:rPr lang="ja-JP" altLang="en-US" dirty="0" smtClean="0"/>
              <a:t>の解析接続（複素数平面上のデータ解析）</a:t>
            </a:r>
            <a:endParaRPr lang="en-US" altLang="ja-JP" dirty="0" smtClean="0"/>
          </a:p>
          <a:p>
            <a:pPr marL="547687" lvl="2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S"/>
              <a:defRPr/>
            </a:pPr>
            <a:r>
              <a:rPr lang="ja-JP" altLang="en-US" dirty="0"/>
              <a:t>積分方程式を解くのが</a:t>
            </a:r>
            <a:r>
              <a:rPr lang="ja-JP" altLang="en-US" dirty="0" smtClean="0"/>
              <a:t>目標</a:t>
            </a: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カーネル</a:t>
            </a: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r>
              <a:rPr lang="ja-JP" altLang="en-US" dirty="0" smtClean="0">
                <a:solidFill>
                  <a:schemeClr val="tx1"/>
                </a:solidFill>
              </a:rPr>
              <a:t>離散化した関係式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marL="274638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r>
              <a:rPr lang="ja-JP" altLang="en-US" dirty="0" smtClean="0">
                <a:solidFill>
                  <a:srgbClr val="FF0000"/>
                </a:solidFill>
              </a:rPr>
              <a:t>知りたい</a:t>
            </a:r>
            <a:r>
              <a:rPr lang="ja-JP" altLang="en-US" dirty="0">
                <a:solidFill>
                  <a:srgbClr val="FF0000"/>
                </a:solidFill>
              </a:rPr>
              <a:t>もの</a:t>
            </a:r>
            <a:r>
              <a:rPr lang="en-US" altLang="ja-JP" dirty="0">
                <a:solidFill>
                  <a:srgbClr val="FF0000"/>
                </a:solidFill>
              </a:rPr>
              <a:t>:</a:t>
            </a:r>
            <a:r>
              <a:rPr lang="en-US" altLang="ja-JP" dirty="0" err="1">
                <a:solidFill>
                  <a:srgbClr val="FF0000"/>
                </a:solidFill>
              </a:rPr>
              <a:t>ρ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rgbClr val="0000FF"/>
                </a:solidFill>
              </a:rPr>
              <a:t>計測できるもの</a:t>
            </a:r>
            <a:r>
              <a:rPr lang="en-US" altLang="ja-JP" dirty="0">
                <a:solidFill>
                  <a:srgbClr val="0000FF"/>
                </a:solidFill>
              </a:rPr>
              <a:t>:G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547664" y="4869160"/>
            <a:ext cx="6048672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ja-JP" altLang="en-US" dirty="0" smtClean="0"/>
              <a:t>量子モンテカルロ法における解析接続問題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Impact"/>
                <a:cs typeface="Impact"/>
              </a:rPr>
              <a:t>J.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Otsuki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M.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Ohzeki,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H.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Shinaoka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and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K,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Yoshimi: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to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appear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soon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35054"/>
            <a:ext cx="3067000" cy="674066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4987280"/>
            <a:ext cx="1739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96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340768"/>
            <a:ext cx="7662863" cy="51125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問題点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典型的な</a:t>
            </a:r>
            <a:r>
              <a:rPr lang="ja-JP" altLang="en-US" dirty="0" smtClean="0">
                <a:solidFill>
                  <a:srgbClr val="FF0000"/>
                </a:solidFill>
              </a:rPr>
              <a:t>不良設定</a:t>
            </a:r>
            <a:r>
              <a:rPr lang="ja-JP" altLang="en-US" dirty="0" smtClean="0"/>
              <a:t>問題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制約条件</a:t>
            </a:r>
            <a:r>
              <a:rPr lang="en-US" altLang="ja-JP" dirty="0" smtClean="0"/>
              <a:t>(</a:t>
            </a:r>
            <a:r>
              <a:rPr lang="el-GR" altLang="ja-JP" dirty="0" smtClean="0"/>
              <a:t>ρ</a:t>
            </a:r>
            <a:r>
              <a:rPr lang="ja-JP" altLang="en-US" dirty="0"/>
              <a:t>の非負性・</a:t>
            </a:r>
            <a:r>
              <a:rPr lang="ja-JP" altLang="en-US" dirty="0" smtClean="0"/>
              <a:t>和を</a:t>
            </a:r>
            <a:r>
              <a:rPr lang="en-US" altLang="ja-JP" dirty="0" smtClean="0"/>
              <a:t>1</a:t>
            </a:r>
            <a:r>
              <a:rPr lang="ja-JP" altLang="en-US" dirty="0" smtClean="0"/>
              <a:t>とする制約条件</a:t>
            </a:r>
            <a:r>
              <a:rPr lang="en-US" altLang="ja-JP" dirty="0" smtClean="0"/>
              <a:t>)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en-US" altLang="ja-JP" dirty="0" smtClean="0"/>
              <a:t>K</a:t>
            </a:r>
            <a:r>
              <a:rPr lang="ja-JP" altLang="en-US" dirty="0" smtClean="0"/>
              <a:t>が指数関数的に</a:t>
            </a:r>
            <a:r>
              <a:rPr lang="ja-JP" altLang="en-US" dirty="0" smtClean="0">
                <a:solidFill>
                  <a:srgbClr val="FF0000"/>
                </a:solidFill>
              </a:rPr>
              <a:t>減衰してしまう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/>
          </a:p>
          <a:p>
            <a:pPr marL="0" lvl="1" indent="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None/>
              <a:defRPr/>
            </a:pPr>
            <a:endParaRPr lang="en-US" altLang="ja-JP" dirty="0" smtClean="0"/>
          </a:p>
          <a:p>
            <a:pPr marL="273050" lvl="1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S"/>
              <a:defRPr/>
            </a:pPr>
            <a:r>
              <a:rPr lang="ja-JP" altLang="en-US" dirty="0" smtClean="0"/>
              <a:t>（</a:t>
            </a:r>
            <a:r>
              <a:rPr lang="ja-JP" altLang="en-US" dirty="0"/>
              <a:t>謎の）最大</a:t>
            </a:r>
            <a:r>
              <a:rPr lang="ja-JP" altLang="en-US" dirty="0" smtClean="0"/>
              <a:t>エントロピー法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MaxEnt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が</a:t>
            </a:r>
            <a:r>
              <a:rPr lang="ja-JP" altLang="en-US" dirty="0"/>
              <a:t>定番</a:t>
            </a:r>
            <a:endParaRPr lang="en-US" altLang="ja-JP" dirty="0"/>
          </a:p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正則化の１種</a:t>
            </a: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制約条件を満たす</a:t>
            </a:r>
            <a:r>
              <a:rPr lang="en-US" altLang="ja-JP" dirty="0" smtClean="0"/>
              <a:t>m</a:t>
            </a:r>
            <a:r>
              <a:rPr lang="ja-JP" altLang="en-US" dirty="0" smtClean="0"/>
              <a:t>を用意して、それに合わせる効果がある</a:t>
            </a:r>
            <a:endParaRPr lang="en-US" altLang="ja-JP" dirty="0" smtClean="0"/>
          </a:p>
          <a:p>
            <a:pPr lvl="2"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en-US" altLang="ja-JP" dirty="0" smtClean="0"/>
              <a:t>K</a:t>
            </a:r>
            <a:r>
              <a:rPr lang="ja-JP" altLang="en-US" dirty="0" smtClean="0"/>
              <a:t>の</a:t>
            </a:r>
            <a:r>
              <a:rPr lang="en-US" altLang="ja-JP" dirty="0" smtClean="0"/>
              <a:t>SVD</a:t>
            </a:r>
            <a:r>
              <a:rPr lang="ja-JP" altLang="en-US" dirty="0" smtClean="0"/>
              <a:t>を施して</a:t>
            </a:r>
            <a:r>
              <a:rPr lang="ja-JP" altLang="en-US" dirty="0" smtClean="0">
                <a:solidFill>
                  <a:srgbClr val="0000FF"/>
                </a:solidFill>
              </a:rPr>
              <a:t>特異値の小さいものをつぶしておく</a:t>
            </a:r>
            <a:endParaRPr lang="en-US" altLang="ja-JP" dirty="0">
              <a:solidFill>
                <a:srgbClr val="0000FF"/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ja-JP" altLang="en-US" dirty="0" smtClean="0"/>
              <a:t>量子モンテカルロ法における解析接続問題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Impact"/>
                <a:cs typeface="Impact"/>
              </a:rPr>
              <a:t>J.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Otsuki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M.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Ohzeki,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H.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Shinaoka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and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K,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Yoshimi: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to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appear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soon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61048"/>
            <a:ext cx="6624736" cy="844108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3067000" cy="6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9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世の中で何が起きているのか？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人工知能？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887448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スパースモデリング的解決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役に立つデータは</a:t>
            </a: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スパースである</a:t>
            </a:r>
            <a:endParaRPr lang="en-US" altLang="ja-JP" dirty="0" smtClean="0">
              <a:solidFill>
                <a:srgbClr val="2568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1164399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役に立つところを絞って探す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「自動的な絞り」による最適化</a:t>
            </a:r>
            <a:endParaRPr lang="en-US" altLang="ja-JP" dirty="0" smtClean="0">
              <a:solidFill>
                <a:srgbClr val="2568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56017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役に立つところを絞って探す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「自動的な絞り」による最適化</a:t>
            </a:r>
            <a:endParaRPr lang="en-US" altLang="ja-JP" dirty="0" smtClean="0">
              <a:solidFill>
                <a:srgbClr val="2568FF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L1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ノルム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81128"/>
            <a:ext cx="5994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6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340768"/>
            <a:ext cx="7662863" cy="51125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結果と意外な発見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/>
          </a:p>
          <a:p>
            <a:pPr marL="0" lvl="1" indent="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None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ja-JP" altLang="en-US" dirty="0" smtClean="0"/>
              <a:t>量子モンテカルロ法における解析接続問題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Impact"/>
                <a:cs typeface="Impact"/>
              </a:rPr>
              <a:t>J.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Otsuki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M.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Ohzeki,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H.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Shinaoka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and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K,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Yoshimi: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to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appear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soon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  <p:pic>
        <p:nvPicPr>
          <p:cNvPr id="6" name="図 5" descr="unspecifi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7" t="19778" r="12223" b="30000"/>
          <a:stretch/>
        </p:blipFill>
        <p:spPr>
          <a:xfrm>
            <a:off x="720586" y="1907472"/>
            <a:ext cx="7667838" cy="418582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666280" y="1963440"/>
            <a:ext cx="216024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絞りすぎ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23928" y="1980332"/>
            <a:ext cx="216024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最適な絞り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40152" y="1979548"/>
            <a:ext cx="237626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誤差項のみ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426205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unspecifi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21333" r="11806" b="29111"/>
          <a:stretch/>
        </p:blipFill>
        <p:spPr>
          <a:xfrm>
            <a:off x="874192" y="1966174"/>
            <a:ext cx="7416824" cy="400472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9775" y="1340768"/>
            <a:ext cx="7662863" cy="51125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S"/>
              <a:defRPr/>
            </a:pPr>
            <a:r>
              <a:rPr lang="ja-JP" altLang="en-US" dirty="0" smtClean="0"/>
              <a:t>結果と意外な発見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Wingdings" pitchFamily="2" charset="2"/>
              <a:buChar char="S"/>
              <a:defRPr/>
            </a:pPr>
            <a:endParaRPr lang="en-US" altLang="ja-JP" dirty="0"/>
          </a:p>
          <a:p>
            <a:pPr marL="0" lvl="1" indent="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None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  <a:p>
            <a:pPr marL="593725" lvl="2" indent="0" fontAlgn="auto">
              <a:spcAft>
                <a:spcPts val="0"/>
              </a:spcAft>
              <a:buNone/>
              <a:defRPr/>
            </a:pP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812360" cy="432047"/>
          </a:xfrm>
        </p:spPr>
        <p:txBody>
          <a:bodyPr/>
          <a:lstStyle/>
          <a:p>
            <a:r>
              <a:rPr kumimoji="1" lang="ja-JP" altLang="en-US" dirty="0" smtClean="0"/>
              <a:t>量子モンテカルロ法における解析接続問題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Impact"/>
                <a:cs typeface="Impact"/>
              </a:rPr>
              <a:t>J.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Otsuki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M.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Ohzeki,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H.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Shinaoka</a:t>
            </a:r>
            <a:r>
              <a:rPr lang="en-US" altLang="ja-JP" sz="1600" dirty="0" smtClean="0">
                <a:latin typeface="Impact"/>
                <a:cs typeface="Impact"/>
              </a:rPr>
              <a:t>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and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K,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Yoshimi: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to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appear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smtClean="0">
                <a:latin typeface="Impact"/>
                <a:cs typeface="Impact"/>
              </a:rPr>
              <a:t>soon</a:t>
            </a:r>
            <a:r>
              <a:rPr lang="ja-JP" altLang="en-US" sz="1600" dirty="0" smtClean="0">
                <a:latin typeface="Impact"/>
                <a:cs typeface="Impact"/>
              </a:rPr>
              <a:t> 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66280" y="1963440"/>
            <a:ext cx="216024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絞りすぎ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23928" y="1980332"/>
            <a:ext cx="216024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最適な絞り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40152" y="1979548"/>
            <a:ext cx="237626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誤差項のみ</a:t>
            </a:r>
            <a:endParaRPr kumimoji="1" lang="ja-JP" altLang="en-US" dirty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1655083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これをもっと他の分野に役立てられないか？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523691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これをもっと他の分野に役立てられないか？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L1</a:t>
            </a:r>
            <a:r>
              <a:rPr lang="ja-JP" altLang="en-US" dirty="0" smtClean="0">
                <a:solidFill>
                  <a:srgbClr val="2568FF"/>
                </a:solidFill>
                <a:latin typeface="ヒラギノ角ゴ Pro W6"/>
                <a:ea typeface="ヒラギノ角ゴ Pro W6"/>
                <a:cs typeface="ヒラギノ角ゴ Pro W6"/>
              </a:rPr>
              <a:t>ノルム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は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自然科学の共通言語</a:t>
            </a:r>
          </a:p>
        </p:txBody>
      </p:sp>
    </p:spTree>
    <p:extLst>
      <p:ext uri="{BB962C8B-B14F-4D97-AF65-F5344CB8AC3E}">
        <p14:creationId xmlns:p14="http://schemas.microsoft.com/office/powerpoint/2010/main" val="2003882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スパースモデリングがもたらす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計測革命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010125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中学生の頃の思い出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118346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中学生の頃の思い出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連立方程式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073154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世の中で何が起きているのか？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逆問題の解決</a:t>
            </a: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04" y="4149080"/>
            <a:ext cx="179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96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68" y="3068960"/>
            <a:ext cx="2565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37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139952" y="505556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763688" y="3284984"/>
            <a:ext cx="5472608" cy="1296144"/>
          </a:xfrm>
          <a:prstGeom prst="line">
            <a:avLst/>
          </a:prstGeom>
          <a:ln w="635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644008" y="226021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3563888" y="1196752"/>
            <a:ext cx="2520280" cy="42484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76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139952" y="505556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763688" y="3284984"/>
            <a:ext cx="5472608" cy="1296144"/>
          </a:xfrm>
          <a:prstGeom prst="line">
            <a:avLst/>
          </a:prstGeom>
          <a:ln w="635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580112" y="350100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latin typeface="ヒラギノ角ゴ Pro W6"/>
                <a:ea typeface="ヒラギノ角ゴ Pro W6"/>
                <a:cs typeface="ヒラギノ角ゴ Pro W6"/>
              </a:rPr>
              <a:t>交点＝解</a:t>
            </a:r>
            <a:endParaRPr kumimoji="1" lang="ja-JP" altLang="en-US" sz="2400" dirty="0"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44008" y="226021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3563888" y="1196752"/>
            <a:ext cx="2520280" cy="42484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5004048" y="3789040"/>
            <a:ext cx="576064" cy="57606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8353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44008" y="226021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39952" y="505556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3563888" y="1196752"/>
            <a:ext cx="2520280" cy="42484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78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44008" y="226021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39952" y="505556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-468560" y="2803376"/>
            <a:ext cx="5770984" cy="625624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（一意には）できません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3563888" y="1196752"/>
            <a:ext cx="2520280" cy="42484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074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44008" y="226021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39952" y="505556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-468560" y="2803376"/>
            <a:ext cx="5770984" cy="625624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（一意には）できません</a:t>
            </a: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式が足りない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から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（情報不足）</a:t>
            </a:r>
            <a:endParaRPr lang="en-US" altLang="ja-JP" dirty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3563888" y="1196752"/>
            <a:ext cx="2520280" cy="42484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48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本質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をつかむためには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情報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が必要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これが常識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437200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599772"/>
            <a:ext cx="0" cy="25202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607884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550212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5264068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599772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599772"/>
            <a:ext cx="2664296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752984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664084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7884"/>
            <a:ext cx="368300" cy="4191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6084168" y="2599772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742860"/>
            <a:ext cx="330200" cy="279400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>
            <a:off x="6902500" y="2527764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正方形/長方形 24"/>
          <p:cNvSpPr/>
          <p:nvPr/>
        </p:nvSpPr>
        <p:spPr>
          <a:xfrm>
            <a:off x="6542460" y="3585000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679892"/>
            <a:ext cx="469900" cy="36830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7032"/>
            <a:ext cx="469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84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595180"/>
            <a:ext cx="0" cy="25202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603292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54562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逆行列があるから</a:t>
            </a:r>
            <a:r>
              <a:rPr lang="en-US" altLang="ja-JP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OK</a:t>
            </a: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5259476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595180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595180"/>
            <a:ext cx="2664296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748392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659492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3292"/>
            <a:ext cx="368300" cy="4191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6084168" y="2595180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738268"/>
            <a:ext cx="330200" cy="279400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>
            <a:off x="6902500" y="2523172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正方形/長方形 24"/>
          <p:cNvSpPr/>
          <p:nvPr/>
        </p:nvSpPr>
        <p:spPr>
          <a:xfrm>
            <a:off x="6542460" y="3580408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675300"/>
            <a:ext cx="469900" cy="36830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7032"/>
            <a:ext cx="469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10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813064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605152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54748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5261336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813064"/>
            <a:ext cx="432048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813064"/>
            <a:ext cx="2664296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4" y="3700044"/>
            <a:ext cx="508000" cy="368300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750252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661352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5152"/>
            <a:ext cx="368300" cy="4191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6084168" y="2597040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740128"/>
            <a:ext cx="330200" cy="279400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>
            <a:off x="6902500" y="2525032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正方形/長方形 24"/>
          <p:cNvSpPr/>
          <p:nvPr/>
        </p:nvSpPr>
        <p:spPr>
          <a:xfrm>
            <a:off x="6542460" y="3582268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677160"/>
            <a:ext cx="469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0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世の中で何が起きているのか？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逆問題の解決</a:t>
            </a: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04" y="4149080"/>
            <a:ext cx="179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7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矢印コネクタ 16"/>
          <p:cNvCxnSpPr/>
          <p:nvPr/>
        </p:nvCxnSpPr>
        <p:spPr>
          <a:xfrm>
            <a:off x="2051720" y="2813064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正方形/長方形 20"/>
          <p:cNvSpPr/>
          <p:nvPr/>
        </p:nvSpPr>
        <p:spPr>
          <a:xfrm>
            <a:off x="1691680" y="3605152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457200" y="254748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（一意には）できません</a:t>
            </a:r>
            <a:endParaRPr lang="en-US" altLang="ja-JP" dirty="0">
              <a:solidFill>
                <a:srgbClr val="FF0000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5261336"/>
            <a:ext cx="1562100" cy="508000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2342522" y="2813064"/>
            <a:ext cx="432048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3347864" y="2813064"/>
            <a:ext cx="2664296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4" y="3700044"/>
            <a:ext cx="508000" cy="368300"/>
          </a:xfrm>
          <a:prstGeom prst="rect">
            <a:avLst/>
          </a:prstGeom>
        </p:spPr>
      </p:pic>
      <p:pic>
        <p:nvPicPr>
          <p:cNvPr id="29" name="図 2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750252"/>
            <a:ext cx="368300" cy="190500"/>
          </a:xfrm>
          <a:prstGeom prst="rect">
            <a:avLst/>
          </a:prstGeom>
        </p:spPr>
      </p:pic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661352"/>
            <a:ext cx="330200" cy="36830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5152"/>
            <a:ext cx="368300" cy="4191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6084168" y="2597040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740128"/>
            <a:ext cx="330200" cy="279400"/>
          </a:xfrm>
          <a:prstGeom prst="rect">
            <a:avLst/>
          </a:prstGeom>
        </p:spPr>
      </p:pic>
      <p:cxnSp>
        <p:nvCxnSpPr>
          <p:cNvPr id="34" name="直線矢印コネクタ 33"/>
          <p:cNvCxnSpPr/>
          <p:nvPr/>
        </p:nvCxnSpPr>
        <p:spPr>
          <a:xfrm>
            <a:off x="6902500" y="2525032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正方形/長方形 34"/>
          <p:cNvSpPr/>
          <p:nvPr/>
        </p:nvSpPr>
        <p:spPr>
          <a:xfrm>
            <a:off x="6542460" y="3582268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677160"/>
            <a:ext cx="469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3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劣決定系方程式でも</a:t>
            </a:r>
            <a:r>
              <a:rPr lang="en-US" altLang="ja-JP" dirty="0" smtClean="0">
                <a:latin typeface="ヒラギノ角ゴ Pro W6"/>
                <a:ea typeface="ヒラギノ角ゴ Pro W6"/>
                <a:cs typeface="ヒラギノ角ゴ Pro W6"/>
              </a:rPr>
              <a:t>X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を当てて利用する技術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圧縮センシング</a:t>
            </a:r>
          </a:p>
        </p:txBody>
      </p:sp>
    </p:spTree>
    <p:extLst>
      <p:ext uri="{BB962C8B-B14F-4D97-AF65-F5344CB8AC3E}">
        <p14:creationId xmlns:p14="http://schemas.microsoft.com/office/powerpoint/2010/main" val="3109476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そんなことがなぜ可能か？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470284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そんなことがなぜ可能か？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スパース性</a:t>
            </a:r>
          </a:p>
        </p:txBody>
      </p:sp>
    </p:spTree>
    <p:extLst>
      <p:ext uri="{BB962C8B-B14F-4D97-AF65-F5344CB8AC3E}">
        <p14:creationId xmlns:p14="http://schemas.microsoft.com/office/powerpoint/2010/main" val="2461461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そんなことがなぜ可能か？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スパース性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ほとんどの要素は不要だった</a:t>
            </a:r>
          </a:p>
        </p:txBody>
      </p:sp>
    </p:spTree>
    <p:extLst>
      <p:ext uri="{BB962C8B-B14F-4D97-AF65-F5344CB8AC3E}">
        <p14:creationId xmlns:p14="http://schemas.microsoft.com/office/powerpoint/2010/main" val="2612049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536836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328924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271252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4985108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536836"/>
            <a:ext cx="432048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536836"/>
            <a:ext cx="2664296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4" y="3423816"/>
            <a:ext cx="508000" cy="368300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474024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385124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8924"/>
            <a:ext cx="368300" cy="419100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6084168" y="2320812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6902500" y="2248804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7" name="正方形/長方形 26"/>
          <p:cNvSpPr/>
          <p:nvPr/>
        </p:nvSpPr>
        <p:spPr>
          <a:xfrm>
            <a:off x="6542460" y="3306040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400932"/>
            <a:ext cx="469900" cy="368300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6084168" y="4409044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084168" y="3832980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6084168" y="2608844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6084168" y="3112900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481572"/>
            <a:ext cx="330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44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541028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333116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275444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できる！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4989300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541028"/>
            <a:ext cx="432048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541028"/>
            <a:ext cx="2664296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4" y="3428008"/>
            <a:ext cx="508000" cy="368300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478216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389316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33116"/>
            <a:ext cx="368300" cy="419100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6902500" y="2252996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7" name="正方形/長方形 26"/>
          <p:cNvSpPr/>
          <p:nvPr/>
        </p:nvSpPr>
        <p:spPr>
          <a:xfrm>
            <a:off x="6542460" y="3310232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3405124"/>
            <a:ext cx="469900" cy="368300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6084168" y="2325004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084168" y="4413236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6084168" y="3837172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6084168" y="2613036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084168" y="3117092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485764"/>
            <a:ext cx="330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49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2051720" y="2562140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正方形/長方形 14"/>
          <p:cNvSpPr/>
          <p:nvPr/>
        </p:nvSpPr>
        <p:spPr>
          <a:xfrm>
            <a:off x="1691680" y="3354228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2296556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を満たす解を求めよ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できる！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7" y="5010412"/>
            <a:ext cx="1562100" cy="50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42522" y="2562140"/>
            <a:ext cx="432048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347864" y="2562140"/>
            <a:ext cx="2664296" cy="20162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44" y="3449120"/>
            <a:ext cx="508000" cy="368300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56" y="3499328"/>
            <a:ext cx="368300" cy="19050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1" y="3410428"/>
            <a:ext cx="330200" cy="3683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4228"/>
            <a:ext cx="368300" cy="419100"/>
          </a:xfrm>
          <a:prstGeom prst="rect">
            <a:avLst/>
          </a:prstGeom>
        </p:spPr>
      </p:pic>
      <p:cxnSp>
        <p:nvCxnSpPr>
          <p:cNvPr id="29" name="直線矢印コネクタ 28"/>
          <p:cNvCxnSpPr/>
          <p:nvPr/>
        </p:nvCxnSpPr>
        <p:spPr>
          <a:xfrm>
            <a:off x="6902500" y="2274108"/>
            <a:ext cx="0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0" name="正方形/長方形 29"/>
          <p:cNvSpPr/>
          <p:nvPr/>
        </p:nvSpPr>
        <p:spPr>
          <a:xfrm>
            <a:off x="6588224" y="2634148"/>
            <a:ext cx="576064" cy="5760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6084168" y="2346116"/>
            <a:ext cx="432048" cy="2520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6084168" y="2346116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084168" y="2634148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084168" y="2922180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99" y="3506876"/>
            <a:ext cx="330200" cy="27940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6084168" y="3247894"/>
            <a:ext cx="432048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06156"/>
            <a:ext cx="469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6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RA-Or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54" y="188640"/>
            <a:ext cx="5997592" cy="65973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12160" y="64440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MRI</a:t>
            </a:r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画像の例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64440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京都大学病院放射線科提供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3516690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RA-1_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234545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12160" y="64533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少ないデータ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4440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京都大学病院放射線科提供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93313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294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RA-rec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83" y="-99392"/>
            <a:ext cx="6234545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12160" y="64533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圧縮センシング利用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4440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ヒラギノ角ゴ Pro W6"/>
                <a:ea typeface="ヒラギノ角ゴ Pro W6"/>
                <a:cs typeface="ヒラギノ角ゴ Pro W6"/>
              </a:rPr>
              <a:t>京都大学病院放射線科提供</a:t>
            </a:r>
            <a:endParaRPr kumimoji="1" lang="ja-JP" altLang="en-US" dirty="0">
              <a:solidFill>
                <a:schemeClr val="bg1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3829734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5-09-01 13.52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5237" r="50328" b="13289"/>
          <a:stretch/>
        </p:blipFill>
        <p:spPr>
          <a:xfrm>
            <a:off x="323528" y="1340768"/>
            <a:ext cx="2743050" cy="2995018"/>
          </a:xfrm>
          <a:prstGeom prst="rect">
            <a:avLst/>
          </a:prstGeom>
        </p:spPr>
      </p:pic>
      <p:pic>
        <p:nvPicPr>
          <p:cNvPr id="3" name="図 2" descr="AL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413884" cy="168779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天文学</a:t>
            </a:r>
            <a:r>
              <a:rPr lang="ja-JP" altLang="en-US" dirty="0"/>
              <a:t>＋圧縮センシング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Impact"/>
                <a:cs typeface="Impact"/>
              </a:rPr>
              <a:t>K. Akiyama, et al. </a:t>
            </a:r>
            <a:r>
              <a:rPr lang="en-US" altLang="ja-JP" sz="1600" dirty="0" err="1">
                <a:latin typeface="Impact"/>
                <a:cs typeface="Impact"/>
              </a:rPr>
              <a:t>Astrophys</a:t>
            </a:r>
            <a:r>
              <a:rPr lang="en-US" altLang="ja-JP" sz="1600" dirty="0">
                <a:latin typeface="Impact"/>
                <a:cs typeface="Impact"/>
              </a:rPr>
              <a:t>. J. (2017)</a:t>
            </a:r>
            <a:endParaRPr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3768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5-09-01 13.52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5237" r="50328" b="13289"/>
          <a:stretch/>
        </p:blipFill>
        <p:spPr>
          <a:xfrm>
            <a:off x="323528" y="1340768"/>
            <a:ext cx="2743050" cy="2995018"/>
          </a:xfrm>
          <a:prstGeom prst="rect">
            <a:avLst/>
          </a:prstGeom>
        </p:spPr>
      </p:pic>
      <p:pic>
        <p:nvPicPr>
          <p:cNvPr id="3" name="図 2" descr="AL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413884" cy="168779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天文学</a:t>
            </a:r>
            <a:r>
              <a:rPr lang="ja-JP" altLang="en-US" dirty="0"/>
              <a:t>＋圧縮センシング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Impact"/>
                <a:cs typeface="Impact"/>
              </a:rPr>
              <a:t>K. Akiyama, et al. </a:t>
            </a:r>
            <a:r>
              <a:rPr lang="en-US" altLang="ja-JP" sz="1600" dirty="0" err="1">
                <a:latin typeface="Impact"/>
                <a:cs typeface="Impact"/>
              </a:rPr>
              <a:t>Astrophys</a:t>
            </a:r>
            <a:r>
              <a:rPr lang="en-US" altLang="ja-JP" sz="1600" dirty="0">
                <a:latin typeface="Impact"/>
                <a:cs typeface="Impact"/>
              </a:rPr>
              <a:t>. J. (2017)</a:t>
            </a:r>
            <a:endParaRPr lang="ja-JP" altLang="en-US" sz="1600" dirty="0">
              <a:latin typeface="Impact"/>
              <a:cs typeface="Impact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25588" r="24801"/>
          <a:stretch/>
        </p:blipFill>
        <p:spPr>
          <a:xfrm>
            <a:off x="3995936" y="1236882"/>
            <a:ext cx="4536504" cy="23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6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5-09-01 13.52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5237" r="50328" b="13289"/>
          <a:stretch/>
        </p:blipFill>
        <p:spPr>
          <a:xfrm>
            <a:off x="323528" y="1340768"/>
            <a:ext cx="2743050" cy="2995018"/>
          </a:xfrm>
          <a:prstGeom prst="rect">
            <a:avLst/>
          </a:prstGeom>
        </p:spPr>
      </p:pic>
      <p:pic>
        <p:nvPicPr>
          <p:cNvPr id="3" name="図 2" descr="AL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413884" cy="168779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天文学</a:t>
            </a:r>
            <a:r>
              <a:rPr lang="ja-JP" altLang="en-US" dirty="0"/>
              <a:t>＋圧縮センシング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Impact"/>
                <a:cs typeface="Impact"/>
              </a:rPr>
              <a:t>K. Akiyama, et al. </a:t>
            </a:r>
            <a:r>
              <a:rPr lang="en-US" altLang="ja-JP" sz="1600" dirty="0" err="1">
                <a:latin typeface="Impact"/>
                <a:cs typeface="Impact"/>
              </a:rPr>
              <a:t>Astrophys</a:t>
            </a:r>
            <a:r>
              <a:rPr lang="en-US" altLang="ja-JP" sz="1600" dirty="0">
                <a:latin typeface="Impact"/>
                <a:cs typeface="Impact"/>
              </a:rPr>
              <a:t>. J. (2017)</a:t>
            </a:r>
            <a:endParaRPr lang="ja-JP" altLang="en-US" sz="1600" dirty="0">
              <a:latin typeface="Impact"/>
              <a:cs typeface="Impact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25588" r="24801"/>
          <a:stretch/>
        </p:blipFill>
        <p:spPr>
          <a:xfrm>
            <a:off x="3995936" y="1236882"/>
            <a:ext cx="4536504" cy="23150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75108"/>
          <a:stretch/>
        </p:blipFill>
        <p:spPr>
          <a:xfrm>
            <a:off x="5114180" y="3551932"/>
            <a:ext cx="2276128" cy="23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9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材料</a:t>
            </a:r>
            <a:r>
              <a:rPr lang="ja-JP" altLang="en-US" dirty="0"/>
              <a:t>科学＋圧縮センシング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08533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pic>
        <p:nvPicPr>
          <p:cNvPr id="20" name="図 19" descr="3d_rec_101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3908983" y="4045600"/>
            <a:ext cx="2255457" cy="1912924"/>
          </a:xfrm>
          <a:prstGeom prst="rect">
            <a:avLst/>
          </a:prstGeom>
        </p:spPr>
      </p:pic>
      <p:pic>
        <p:nvPicPr>
          <p:cNvPr id="21" name="図 20" descr="3d_rec_1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9" y="4549656"/>
            <a:ext cx="1656184" cy="1458429"/>
          </a:xfrm>
          <a:prstGeom prst="rect">
            <a:avLst/>
          </a:prstGeom>
        </p:spPr>
      </p:pic>
      <p:sp>
        <p:nvSpPr>
          <p:cNvPr id="22" name="左矢印 21"/>
          <p:cNvSpPr/>
          <p:nvPr/>
        </p:nvSpPr>
        <p:spPr>
          <a:xfrm rot="18900000">
            <a:off x="6079051" y="3752452"/>
            <a:ext cx="512170" cy="51217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16200000">
            <a:off x="7509383" y="3901585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材料科学＋圧縮センシング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77026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gold_nano_cluster_from_near_0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8751" r="14844" b="6875"/>
          <a:stretch/>
        </p:blipFill>
        <p:spPr>
          <a:xfrm>
            <a:off x="29468" y="2852936"/>
            <a:ext cx="3822452" cy="3644900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pic>
        <p:nvPicPr>
          <p:cNvPr id="20" name="図 19" descr="3d_rec_101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3908983" y="4045600"/>
            <a:ext cx="2255457" cy="1912924"/>
          </a:xfrm>
          <a:prstGeom prst="rect">
            <a:avLst/>
          </a:prstGeom>
        </p:spPr>
      </p:pic>
      <p:pic>
        <p:nvPicPr>
          <p:cNvPr id="21" name="図 20" descr="3d_rec_11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9" y="4549656"/>
            <a:ext cx="1656184" cy="1458429"/>
          </a:xfrm>
          <a:prstGeom prst="rect">
            <a:avLst/>
          </a:prstGeom>
        </p:spPr>
      </p:pic>
      <p:sp>
        <p:nvSpPr>
          <p:cNvPr id="22" name="左矢印 21"/>
          <p:cNvSpPr/>
          <p:nvPr/>
        </p:nvSpPr>
        <p:spPr>
          <a:xfrm rot="18900000">
            <a:off x="6079051" y="3752452"/>
            <a:ext cx="512170" cy="51217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16200000">
            <a:off x="7509383" y="3901585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材料科学＋圧縮センシング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30400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pic>
        <p:nvPicPr>
          <p:cNvPr id="20" name="図 19" descr="3d_rec_101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3908983" y="4045600"/>
            <a:ext cx="2255457" cy="1912924"/>
          </a:xfrm>
          <a:prstGeom prst="rect">
            <a:avLst/>
          </a:prstGeom>
        </p:spPr>
      </p:pic>
      <p:pic>
        <p:nvPicPr>
          <p:cNvPr id="21" name="図 20" descr="3d_rec_1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9" y="4549656"/>
            <a:ext cx="1656184" cy="1458429"/>
          </a:xfrm>
          <a:prstGeom prst="rect">
            <a:avLst/>
          </a:prstGeom>
        </p:spPr>
      </p:pic>
      <p:sp>
        <p:nvSpPr>
          <p:cNvPr id="22" name="左矢印 21"/>
          <p:cNvSpPr/>
          <p:nvPr/>
        </p:nvSpPr>
        <p:spPr>
          <a:xfrm rot="18900000">
            <a:off x="6079051" y="3752452"/>
            <a:ext cx="512170" cy="51217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16200000">
            <a:off x="7509383" y="3901585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gold_nano_cluster_from_near_1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9167" r="23908" b="23542"/>
          <a:stretch/>
        </p:blipFill>
        <p:spPr>
          <a:xfrm>
            <a:off x="1" y="3024336"/>
            <a:ext cx="3771899" cy="35010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材料科学＋圧縮センシング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6094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pic>
        <p:nvPicPr>
          <p:cNvPr id="20" name="図 19" descr="3d_rec_101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3908983" y="4045600"/>
            <a:ext cx="2255457" cy="1912924"/>
          </a:xfrm>
          <a:prstGeom prst="rect">
            <a:avLst/>
          </a:prstGeom>
        </p:spPr>
      </p:pic>
      <p:pic>
        <p:nvPicPr>
          <p:cNvPr id="21" name="図 20" descr="3d_rec_1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9" y="4549656"/>
            <a:ext cx="1656184" cy="1458429"/>
          </a:xfrm>
          <a:prstGeom prst="rect">
            <a:avLst/>
          </a:prstGeom>
        </p:spPr>
      </p:pic>
      <p:sp>
        <p:nvSpPr>
          <p:cNvPr id="22" name="左矢印 21"/>
          <p:cNvSpPr/>
          <p:nvPr/>
        </p:nvSpPr>
        <p:spPr>
          <a:xfrm rot="18900000">
            <a:off x="6079051" y="3752452"/>
            <a:ext cx="512170" cy="51217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16200000">
            <a:off x="7509383" y="3901585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gold_nano_cluster_from_near_0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8332" r="15625" b="6875"/>
          <a:stretch/>
        </p:blipFill>
        <p:spPr>
          <a:xfrm>
            <a:off x="0" y="2924944"/>
            <a:ext cx="3704366" cy="36155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材料科学＋圧縮センシング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50572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57200" y="764704"/>
            <a:ext cx="8939336" cy="493776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b="0" i="0" kern="12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>
              <a:buFont typeface="Wingdings 3" pitchFamily="18" charset="2"/>
              <a:buNone/>
            </a:pPr>
            <a:endParaRPr lang="en-US" altLang="ja-JP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271" y="1534344"/>
            <a:ext cx="2535225" cy="2195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左矢印 17"/>
          <p:cNvSpPr/>
          <p:nvPr/>
        </p:nvSpPr>
        <p:spPr>
          <a:xfrm>
            <a:off x="5868144" y="3046512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3d_rec_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9" y="1686592"/>
            <a:ext cx="2139693" cy="2224016"/>
          </a:xfrm>
          <a:prstGeom prst="rect">
            <a:avLst/>
          </a:prstGeom>
        </p:spPr>
      </p:pic>
      <p:pic>
        <p:nvPicPr>
          <p:cNvPr id="20" name="図 19" descr="3d_rec_101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3908983" y="4045600"/>
            <a:ext cx="2255457" cy="1912924"/>
          </a:xfrm>
          <a:prstGeom prst="rect">
            <a:avLst/>
          </a:prstGeom>
        </p:spPr>
      </p:pic>
      <p:pic>
        <p:nvPicPr>
          <p:cNvPr id="21" name="図 20" descr="3d_rec_1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9" y="4549656"/>
            <a:ext cx="1656184" cy="1458429"/>
          </a:xfrm>
          <a:prstGeom prst="rect">
            <a:avLst/>
          </a:prstGeom>
        </p:spPr>
      </p:pic>
      <p:sp>
        <p:nvSpPr>
          <p:cNvPr id="22" name="左矢印 21"/>
          <p:cNvSpPr/>
          <p:nvPr/>
        </p:nvSpPr>
        <p:spPr>
          <a:xfrm rot="18900000">
            <a:off x="6079051" y="3752452"/>
            <a:ext cx="512170" cy="51217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左矢印 22"/>
          <p:cNvSpPr/>
          <p:nvPr/>
        </p:nvSpPr>
        <p:spPr>
          <a:xfrm rot="16200000">
            <a:off x="7509383" y="3901585"/>
            <a:ext cx="576064" cy="57606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gold_nano_cluster_from_near_010-only_slic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1667" r="21562" b="13333"/>
          <a:stretch/>
        </p:blipFill>
        <p:spPr>
          <a:xfrm>
            <a:off x="179512" y="3356992"/>
            <a:ext cx="3268363" cy="3096344"/>
          </a:xfrm>
          <a:prstGeom prst="rect">
            <a:avLst/>
          </a:prstGeom>
        </p:spPr>
      </p:pic>
      <p:pic>
        <p:nvPicPr>
          <p:cNvPr id="4" name="図 3" descr="gold_nano_cluster_from_near_010-include_slic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7500" r="15938" b="7708"/>
          <a:stretch/>
        </p:blipFill>
        <p:spPr>
          <a:xfrm>
            <a:off x="1872319" y="2060848"/>
            <a:ext cx="1475545" cy="14401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材料</a:t>
            </a:r>
            <a:r>
              <a:rPr lang="ja-JP" altLang="en-US" dirty="0"/>
              <a:t>科学＋圧縮センシング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HAADF-STEM</a:t>
            </a:r>
            <a:r>
              <a:rPr lang="ja-JP" altLang="en-US" dirty="0"/>
              <a:t>のよる撮像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2</a:t>
            </a:r>
            <a:r>
              <a:rPr lang="ja-JP" altLang="en-US" dirty="0"/>
              <a:t>次元射影図のみ取得可能</a:t>
            </a:r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1640" y="6206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Impact"/>
                <a:cs typeface="Impact"/>
              </a:rPr>
              <a:t>Collaboration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with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C.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Nakajima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kumimoji="1" lang="en-US" altLang="ja-JP" sz="1600" dirty="0" smtClean="0">
                <a:latin typeface="Impact"/>
                <a:cs typeface="Impact"/>
              </a:rPr>
              <a:t>(Tohoku</a:t>
            </a:r>
            <a:r>
              <a:rPr kumimoji="1" lang="ja-JP" altLang="en-US" sz="1600" dirty="0" smtClean="0">
                <a:latin typeface="Impact"/>
                <a:cs typeface="Impact"/>
              </a:rPr>
              <a:t> </a:t>
            </a:r>
            <a:r>
              <a:rPr lang="en-US" altLang="ja-JP" sz="1600" dirty="0" err="1" smtClean="0">
                <a:latin typeface="Impact"/>
                <a:cs typeface="Impact"/>
              </a:rPr>
              <a:t>univ.</a:t>
            </a:r>
            <a:r>
              <a:rPr lang="en-US" altLang="ja-JP" sz="1600" dirty="0" smtClean="0">
                <a:latin typeface="Impact"/>
                <a:cs typeface="Impact"/>
              </a:rPr>
              <a:t>)</a:t>
            </a:r>
            <a:endParaRPr kumimoji="1" lang="ja-JP" altLang="en-US" sz="1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71041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547664" y="1700808"/>
            <a:ext cx="5112568" cy="3456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911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不足した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観測情報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＋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推定方法</a:t>
            </a:r>
            <a:endParaRPr lang="en-US" altLang="ja-JP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None/>
            </a:pPr>
            <a:r>
              <a:rPr lang="ja-JP" altLang="en-US" dirty="0">
                <a:latin typeface="ヒラギノ角ゴ Pro W6"/>
                <a:ea typeface="ヒラギノ角ゴ Pro W6"/>
                <a:cs typeface="ヒラギノ角ゴ Pro W6"/>
              </a:rPr>
              <a:t>圧縮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センシング</a:t>
            </a:r>
            <a:endParaRPr lang="ja-JP" altLang="en-US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212089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L0</a:t>
            </a:r>
            <a:r>
              <a:rPr lang="ja-JP" altLang="en-US" dirty="0"/>
              <a:t>ノルム最小化によるスパース解推定</a:t>
            </a:r>
            <a:endParaRPr lang="en-US" altLang="ja-JP" dirty="0"/>
          </a:p>
          <a:p>
            <a:pPr lvl="1"/>
            <a:r>
              <a:rPr lang="ja-JP" altLang="en-US" dirty="0"/>
              <a:t>以下の最小化問題でスパース解を探索しよう！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851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7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L0</a:t>
            </a:r>
            <a:r>
              <a:rPr lang="ja-JP" altLang="en-US" dirty="0"/>
              <a:t>ノルム最小化によるスパース解推定</a:t>
            </a:r>
            <a:endParaRPr lang="en-US" altLang="ja-JP" dirty="0"/>
          </a:p>
          <a:p>
            <a:pPr lvl="1"/>
            <a:r>
              <a:rPr lang="ja-JP" altLang="en-US" dirty="0"/>
              <a:t>以下の最小化問題でスパース解を探索しよう！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marL="593725" lvl="2" indent="0">
              <a:buNone/>
            </a:pPr>
            <a:r>
              <a:rPr lang="ja-JP" altLang="ja-JP" dirty="0"/>
              <a:t>L</a:t>
            </a:r>
            <a:r>
              <a:rPr lang="en-US" altLang="ja-JP" dirty="0"/>
              <a:t>0</a:t>
            </a:r>
            <a:r>
              <a:rPr lang="ja-JP" altLang="en-US" dirty="0"/>
              <a:t>ノルム</a:t>
            </a:r>
            <a:r>
              <a:rPr lang="en-US" altLang="ja-JP" dirty="0"/>
              <a:t>=</a:t>
            </a:r>
            <a:r>
              <a:rPr lang="ja-JP" altLang="en-US" dirty="0">
                <a:solidFill>
                  <a:srgbClr val="FF0000"/>
                </a:solidFill>
              </a:rPr>
              <a:t>非零の個数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851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5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L0</a:t>
            </a:r>
            <a:r>
              <a:rPr lang="ja-JP" altLang="en-US" dirty="0"/>
              <a:t>ノルム最小化によるスパース解推定</a:t>
            </a:r>
            <a:endParaRPr lang="en-US" altLang="ja-JP" dirty="0"/>
          </a:p>
          <a:p>
            <a:pPr lvl="1"/>
            <a:r>
              <a:rPr lang="ja-JP" altLang="en-US" dirty="0"/>
              <a:t>以下の最小化問題でスパース解を探索しよう</a:t>
            </a:r>
            <a:r>
              <a:rPr lang="ja-JP" altLang="en-US" dirty="0" smtClean="0"/>
              <a:t>！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 smtClean="0"/>
          </a:p>
          <a:p>
            <a:pPr marL="593725" lvl="2" indent="0">
              <a:buNone/>
            </a:pPr>
            <a:r>
              <a:rPr lang="ja-JP" altLang="ja-JP" dirty="0" smtClean="0"/>
              <a:t>L</a:t>
            </a:r>
            <a:r>
              <a:rPr lang="en-US" altLang="ja-JP" dirty="0" smtClean="0"/>
              <a:t>0</a:t>
            </a:r>
            <a:r>
              <a:rPr lang="ja-JP" altLang="en-US" dirty="0" smtClean="0"/>
              <a:t>ノルム</a:t>
            </a:r>
            <a:r>
              <a:rPr lang="en-US" altLang="ja-JP" dirty="0" smtClean="0"/>
              <a:t>=</a:t>
            </a:r>
            <a:r>
              <a:rPr lang="ja-JP" altLang="en-US" dirty="0" smtClean="0">
                <a:solidFill>
                  <a:srgbClr val="FF0000"/>
                </a:solidFill>
              </a:rPr>
              <a:t>非零の個数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marL="274638" lvl="1" indent="0">
              <a:buNone/>
            </a:pPr>
            <a:endParaRPr lang="en-US" altLang="ja-JP" dirty="0" smtClean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851400" cy="698500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23" name="直線コネクタ 22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4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L0</a:t>
            </a:r>
            <a:r>
              <a:rPr lang="ja-JP" altLang="en-US" dirty="0"/>
              <a:t>ノルム最小化によるスパース解推定</a:t>
            </a:r>
            <a:endParaRPr lang="en-US" altLang="ja-JP" dirty="0"/>
          </a:p>
          <a:p>
            <a:pPr lvl="1"/>
            <a:r>
              <a:rPr lang="ja-JP" altLang="en-US" dirty="0"/>
              <a:t>以下の最小化問題でスパース解を探索しよう！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marL="593725" lvl="2" indent="0">
              <a:buNone/>
            </a:pPr>
            <a:r>
              <a:rPr lang="ja-JP" altLang="ja-JP" dirty="0"/>
              <a:t>L</a:t>
            </a:r>
            <a:r>
              <a:rPr lang="en-US" altLang="ja-JP" dirty="0"/>
              <a:t>0</a:t>
            </a:r>
            <a:r>
              <a:rPr lang="ja-JP" altLang="en-US" dirty="0"/>
              <a:t>ノルム</a:t>
            </a:r>
            <a:r>
              <a:rPr lang="en-US" altLang="ja-JP" dirty="0"/>
              <a:t>=</a:t>
            </a:r>
            <a:r>
              <a:rPr lang="ja-JP" altLang="en-US" dirty="0">
                <a:solidFill>
                  <a:srgbClr val="FF0000"/>
                </a:solidFill>
              </a:rPr>
              <a:t>非零の個数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851400" cy="698500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23" name="直線コネクタ 22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sp>
        <p:nvSpPr>
          <p:cNvPr id="25" name="円/楕円 24"/>
          <p:cNvSpPr/>
          <p:nvPr/>
        </p:nvSpPr>
        <p:spPr>
          <a:xfrm>
            <a:off x="6484393" y="2556527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7242986" y="4221088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4583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L0</a:t>
            </a:r>
            <a:r>
              <a:rPr lang="ja-JP" altLang="en-US" dirty="0"/>
              <a:t>ノルム最小化によるスパース解推定</a:t>
            </a:r>
            <a:endParaRPr lang="en-US" altLang="ja-JP" dirty="0"/>
          </a:p>
          <a:p>
            <a:pPr lvl="1"/>
            <a:r>
              <a:rPr lang="ja-JP" altLang="en-US" dirty="0"/>
              <a:t>以下の最小化問題でスパース解を探索しよう！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marL="593725" lvl="2" indent="0">
              <a:buNone/>
            </a:pPr>
            <a:r>
              <a:rPr lang="ja-JP" altLang="ja-JP" dirty="0" smtClean="0"/>
              <a:t>L</a:t>
            </a:r>
            <a:r>
              <a:rPr lang="en-US" altLang="ja-JP" dirty="0" smtClean="0"/>
              <a:t>0</a:t>
            </a:r>
            <a:r>
              <a:rPr lang="ja-JP" altLang="en-US" dirty="0"/>
              <a:t>ノルム</a:t>
            </a:r>
            <a:r>
              <a:rPr lang="en-US" altLang="ja-JP" dirty="0"/>
              <a:t>=</a:t>
            </a:r>
            <a:r>
              <a:rPr lang="ja-JP" altLang="en-US" dirty="0">
                <a:solidFill>
                  <a:srgbClr val="FF0000"/>
                </a:solidFill>
              </a:rPr>
              <a:t>非零の個数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ja-JP" altLang="en-US" dirty="0" smtClean="0"/>
              <a:t>非零</a:t>
            </a:r>
            <a:r>
              <a:rPr lang="ja-JP" altLang="en-US" dirty="0"/>
              <a:t>成分の個数が小さい（スパース</a:t>
            </a:r>
            <a:r>
              <a:rPr lang="ja-JP" altLang="en-US" dirty="0" smtClean="0"/>
              <a:t>）もので</a:t>
            </a:r>
            <a:endParaRPr lang="en-US" altLang="ja-JP" dirty="0" smtClean="0"/>
          </a:p>
          <a:p>
            <a:pPr marL="593725" lvl="2" indent="0"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方程式</a:t>
            </a:r>
            <a:r>
              <a:rPr lang="ja-JP" altLang="en-US" dirty="0"/>
              <a:t>を満たすものを探す</a:t>
            </a:r>
            <a:endParaRPr lang="en-US" altLang="ja-JP" dirty="0"/>
          </a:p>
          <a:p>
            <a:pPr lvl="2"/>
            <a:r>
              <a:rPr lang="ja-JP" altLang="en-US" dirty="0"/>
              <a:t>残念ながら</a:t>
            </a:r>
            <a:r>
              <a:rPr lang="ja-JP" altLang="en-US" dirty="0" smtClean="0"/>
              <a:t>計算量的に困難（</a:t>
            </a:r>
            <a:r>
              <a:rPr lang="ja-JP" altLang="en-US" dirty="0" smtClean="0">
                <a:solidFill>
                  <a:srgbClr val="FF0000"/>
                </a:solidFill>
              </a:rPr>
              <a:t>組み合わせ最適化問題</a:t>
            </a:r>
            <a:r>
              <a:rPr lang="ja-JP" altLang="en-US" dirty="0" smtClean="0"/>
              <a:t>）</a:t>
            </a:r>
            <a:endParaRPr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851400" cy="698500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23" name="直線コネクタ 22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sp>
        <p:nvSpPr>
          <p:cNvPr id="25" name="円/楕円 24"/>
          <p:cNvSpPr/>
          <p:nvPr/>
        </p:nvSpPr>
        <p:spPr>
          <a:xfrm>
            <a:off x="6484393" y="2556527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7242986" y="4221088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974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矢印コネクタ 17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7" name="角丸四角形 16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L1</a:t>
            </a:r>
            <a:r>
              <a:rPr kumimoji="1" lang="ja-JP" altLang="en-US" dirty="0" smtClean="0"/>
              <a:t>ノルム最小化によるスパース解推定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代わりに次の最小化問題で探索しよう！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0" y="2204864"/>
            <a:ext cx="4851400" cy="6985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1208"/>
            <a:ext cx="5994400" cy="5588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33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矢印コネクタ 17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7" name="角丸四角形 16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L1</a:t>
            </a:r>
            <a:r>
              <a:rPr kumimoji="1" lang="ja-JP" altLang="en-US" dirty="0" smtClean="0"/>
              <a:t>ノルム最小化によるスパース解推定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代わりに次の最小化問題で探索しよう！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0" y="2204864"/>
            <a:ext cx="4851400" cy="6985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1208"/>
            <a:ext cx="5994400" cy="5588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 rot="2700000">
            <a:off x="6420382" y="4170801"/>
            <a:ext cx="423046" cy="423046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1137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矢印コネクタ 17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7" name="角丸四角形 16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L1</a:t>
            </a:r>
            <a:r>
              <a:rPr kumimoji="1" lang="ja-JP" altLang="en-US" dirty="0" smtClean="0"/>
              <a:t>ノルム最小化によるスパース解推定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代わりに次の最小化問題で探索しよう！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0" y="2204864"/>
            <a:ext cx="4851400" cy="6985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1208"/>
            <a:ext cx="5994400" cy="5588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 rot="2700000">
            <a:off x="6090525" y="3840944"/>
            <a:ext cx="1082760" cy="1082760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935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L1</a:t>
            </a:r>
            <a:r>
              <a:rPr kumimoji="1" lang="ja-JP" altLang="en-US" dirty="0" smtClean="0"/>
              <a:t>ノルム最小化によるスパース解推定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代わりに次の最小化問題で探索しよう！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2"/>
            <a:r>
              <a:rPr lang="ja-JP" altLang="en-US" dirty="0"/>
              <a:t>零が多ければ小さくなる＋</a:t>
            </a:r>
            <a:r>
              <a:rPr lang="ja-JP" altLang="en-US" dirty="0">
                <a:solidFill>
                  <a:srgbClr val="FF0000"/>
                </a:solidFill>
              </a:rPr>
              <a:t>大きさも小さくなりがち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ja-JP" altLang="en-US" dirty="0"/>
              <a:t>計算量は非常に軽い（</a:t>
            </a:r>
            <a:r>
              <a:rPr lang="en-US" altLang="ja-JP" dirty="0">
                <a:solidFill>
                  <a:srgbClr val="0000FF"/>
                </a:solidFill>
              </a:rPr>
              <a:t>N</a:t>
            </a:r>
            <a:r>
              <a:rPr lang="ja-JP" altLang="en-US" dirty="0">
                <a:solidFill>
                  <a:srgbClr val="0000FF"/>
                </a:solidFill>
              </a:rPr>
              <a:t>の</a:t>
            </a:r>
            <a:r>
              <a:rPr lang="en-US" altLang="ja-JP" dirty="0">
                <a:solidFill>
                  <a:srgbClr val="0000FF"/>
                </a:solidFill>
              </a:rPr>
              <a:t>3</a:t>
            </a:r>
            <a:r>
              <a:rPr lang="ja-JP" altLang="en-US" dirty="0">
                <a:solidFill>
                  <a:srgbClr val="0000FF"/>
                </a:solidFill>
              </a:rPr>
              <a:t>乗程度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0" y="2204864"/>
            <a:ext cx="4851400" cy="6985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1208"/>
            <a:ext cx="5994400" cy="55880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 rot="2700000">
            <a:off x="6090525" y="3840944"/>
            <a:ext cx="1082760" cy="1082760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7242986" y="4221088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0677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403648" y="2492896"/>
            <a:ext cx="5904656" cy="2016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1979712" y="5085184"/>
            <a:ext cx="5184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4572000" y="1340768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円/楕円 1"/>
          <p:cNvSpPr/>
          <p:nvPr/>
        </p:nvSpPr>
        <p:spPr>
          <a:xfrm>
            <a:off x="1835696" y="4509120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724128" y="256490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707904" y="3645024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71800" y="4077072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660232" y="2060848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44008" y="3212976"/>
            <a:ext cx="216024" cy="2160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0290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755576" y="2158256"/>
            <a:ext cx="5328592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スパース解推定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/>
              <a:t>L2</a:t>
            </a:r>
            <a:r>
              <a:rPr kumimoji="1" lang="ja-JP" altLang="en-US" dirty="0" smtClean="0"/>
              <a:t>ノルムでは？？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代わりに次の最小化問題で探索しよう！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2"/>
            <a:r>
              <a:rPr lang="ja-JP" altLang="en-US" dirty="0"/>
              <a:t>零が多ければ小さい＋大きさがかなり小さく</a:t>
            </a:r>
            <a:r>
              <a:rPr lang="ja-JP" altLang="en-US" dirty="0" smtClean="0"/>
              <a:t>なりがち</a:t>
            </a:r>
            <a:endParaRPr lang="en-US" altLang="ja-JP" dirty="0" smtClean="0"/>
          </a:p>
          <a:p>
            <a:pPr marL="593725" lvl="2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+</a:t>
            </a:r>
            <a:r>
              <a:rPr lang="ja-JP" altLang="en-US" dirty="0">
                <a:solidFill>
                  <a:srgbClr val="FF0000"/>
                </a:solidFill>
              </a:rPr>
              <a:t>小さいかすが残る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ja-JP" altLang="en-US" dirty="0"/>
              <a:t>計算量は非常に軽い（</a:t>
            </a:r>
            <a:r>
              <a:rPr lang="en-US" altLang="ja-JP" dirty="0">
                <a:solidFill>
                  <a:srgbClr val="0000FF"/>
                </a:solidFill>
              </a:rPr>
              <a:t>N</a:t>
            </a:r>
            <a:r>
              <a:rPr lang="ja-JP" altLang="en-US" dirty="0">
                <a:solidFill>
                  <a:srgbClr val="0000FF"/>
                </a:solidFill>
              </a:rPr>
              <a:t>の</a:t>
            </a:r>
            <a:r>
              <a:rPr lang="en-US" altLang="ja-JP" dirty="0">
                <a:solidFill>
                  <a:srgbClr val="0000FF"/>
                </a:solidFill>
              </a:rPr>
              <a:t>2〜3</a:t>
            </a:r>
            <a:r>
              <a:rPr lang="ja-JP" altLang="en-US" dirty="0">
                <a:solidFill>
                  <a:srgbClr val="0000FF"/>
                </a:solidFill>
              </a:rPr>
              <a:t>乗程度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716016" y="4378491"/>
            <a:ext cx="38582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6645154" y="1591958"/>
            <a:ext cx="0" cy="3000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357931" y="2132856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1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0426" y="4356451"/>
            <a:ext cx="1607615" cy="34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O</a:t>
            </a:r>
            <a:endParaRPr kumimoji="1" lang="ja-JP" altLang="en-US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3" t="19756"/>
          <a:stretch/>
        </p:blipFill>
        <p:spPr>
          <a:xfrm>
            <a:off x="8359944" y="4378491"/>
            <a:ext cx="549319" cy="23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53" t="23117" r="1"/>
          <a:stretch/>
        </p:blipFill>
        <p:spPr>
          <a:xfrm>
            <a:off x="6539495" y="1538371"/>
            <a:ext cx="534357" cy="22525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6064402" y="1628800"/>
            <a:ext cx="1584177" cy="32403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30" y="1484784"/>
            <a:ext cx="1909129" cy="349692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8" y="2213214"/>
            <a:ext cx="4851400" cy="698500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44988"/>
            <a:ext cx="5765800" cy="87630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6012160" y="3717032"/>
            <a:ext cx="1296144" cy="1296144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7092280" y="3861048"/>
            <a:ext cx="321523" cy="32152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4950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L1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ノルム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は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スパース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な解の選択法</a:t>
            </a:r>
            <a:endParaRPr lang="ja-JP" altLang="en-US" dirty="0" smtClean="0">
              <a:solidFill>
                <a:srgbClr val="0000FF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</p:spTree>
    <p:extLst>
      <p:ext uri="{BB962C8B-B14F-4D97-AF65-F5344CB8AC3E}">
        <p14:creationId xmlns:p14="http://schemas.microsoft.com/office/powerpoint/2010/main" val="408334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457200" y="1219200"/>
            <a:ext cx="8229600" cy="516212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L1</a:t>
            </a: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ノルム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は</a:t>
            </a:r>
            <a:r>
              <a:rPr lang="ja-JP" altLang="en-US" dirty="0" smtClean="0">
                <a:solidFill>
                  <a:srgbClr val="0000FF"/>
                </a:solidFill>
                <a:latin typeface="ヒラギノ角ゴ Pro W6"/>
                <a:ea typeface="ヒラギノ角ゴ Pro W6"/>
                <a:cs typeface="ヒラギノ角ゴ Pro W6"/>
              </a:rPr>
              <a:t>スパース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な解の選択法</a:t>
            </a:r>
            <a:endParaRPr lang="en-US" altLang="ja-JP" dirty="0" smtClean="0">
              <a:latin typeface="ヒラギノ角ゴ Pro W6"/>
              <a:ea typeface="ヒラギノ角ゴ Pro W6"/>
              <a:cs typeface="ヒラギノ角ゴ Pro W6"/>
            </a:endParaRPr>
          </a:p>
          <a:p>
            <a:pPr marL="0" indent="0" algn="ctr">
              <a:buFont typeface="Wingdings 3" pitchFamily="18" charset="2"/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ヒラギノ角ゴ Pro W6"/>
                <a:ea typeface="ヒラギノ角ゴ Pro W6"/>
                <a:cs typeface="ヒラギノ角ゴ Pro W6"/>
              </a:rPr>
              <a:t>当たる</a:t>
            </a:r>
            <a:r>
              <a:rPr lang="ja-JP" altLang="en-US" dirty="0" smtClean="0">
                <a:latin typeface="ヒラギノ角ゴ Pro W6"/>
                <a:ea typeface="ヒラギノ角ゴ Pro W6"/>
                <a:cs typeface="ヒラギノ角ゴ Pro W6"/>
              </a:rPr>
              <a:t>かどうか？</a:t>
            </a:r>
          </a:p>
        </p:txBody>
      </p:sp>
    </p:spTree>
    <p:extLst>
      <p:ext uri="{BB962C8B-B14F-4D97-AF65-F5344CB8AC3E}">
        <p14:creationId xmlns:p14="http://schemas.microsoft.com/office/powerpoint/2010/main" val="1660563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実践例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en-US" altLang="ja-JP" dirty="0" smtClean="0"/>
              <a:t>M=100,N=1000,K=20,</a:t>
            </a:r>
            <a:r>
              <a:rPr kumimoji="1" lang="ja-JP" altLang="en-US" dirty="0" smtClean="0"/>
              <a:t>ガウスランダム観測行列の場合</a:t>
            </a:r>
            <a:endParaRPr kumimoji="1" lang="en-US" altLang="ja-JP" dirty="0" smtClean="0"/>
          </a:p>
        </p:txBody>
      </p:sp>
      <p:pic>
        <p:nvPicPr>
          <p:cNvPr id="3" name="図 2" descr="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837"/>
            <a:ext cx="9144000" cy="3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4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実践例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en-US" altLang="ja-JP" dirty="0" smtClean="0"/>
              <a:t>L2</a:t>
            </a:r>
            <a:r>
              <a:rPr kumimoji="1" lang="ja-JP" altLang="en-US" dirty="0" smtClean="0"/>
              <a:t>ノルムを利用した場合</a:t>
            </a:r>
            <a:endParaRPr kumimoji="1" lang="en-US" altLang="ja-JP" dirty="0" smtClean="0"/>
          </a:p>
        </p:txBody>
      </p:sp>
      <p:pic>
        <p:nvPicPr>
          <p:cNvPr id="8" name="図 7" descr="fig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0" r="4407"/>
          <a:stretch/>
        </p:blipFill>
        <p:spPr>
          <a:xfrm>
            <a:off x="2070489" y="1749300"/>
            <a:ext cx="4517735" cy="384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8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実践例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kumimoji="1" lang="en-US" altLang="ja-JP" dirty="0" smtClean="0"/>
              <a:t>L1</a:t>
            </a:r>
            <a:r>
              <a:rPr kumimoji="1" lang="ja-JP" altLang="en-US" dirty="0" smtClean="0"/>
              <a:t>ノルムを利用した場合</a:t>
            </a:r>
            <a:endParaRPr kumimoji="1" lang="en-US" altLang="ja-JP" dirty="0" smtClean="0"/>
          </a:p>
        </p:txBody>
      </p:sp>
      <p:pic>
        <p:nvPicPr>
          <p:cNvPr id="8" name="図 7" descr="fig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3"/>
          <a:stretch/>
        </p:blipFill>
        <p:spPr>
          <a:xfrm>
            <a:off x="2098838" y="1749300"/>
            <a:ext cx="4633402" cy="384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58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L1</a:t>
            </a:r>
            <a:r>
              <a:rPr kumimoji="1" lang="ja-JP" altLang="en-US" dirty="0" smtClean="0"/>
              <a:t>ノルム最小化の性能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50156"/>
            <a:ext cx="8229600" cy="5059164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L1</a:t>
            </a:r>
            <a:r>
              <a:rPr lang="ja-JP" altLang="en-US" dirty="0"/>
              <a:t>ノルム最小化によるスパース解推定法</a:t>
            </a:r>
            <a:endParaRPr lang="en-US" altLang="ja-JP" dirty="0"/>
          </a:p>
          <a:p>
            <a:pPr lvl="1"/>
            <a:r>
              <a:rPr kumimoji="1" lang="ja-JP" altLang="en-US" dirty="0" smtClean="0">
                <a:solidFill>
                  <a:srgbClr val="000000"/>
                </a:solidFill>
              </a:rPr>
              <a:t>前提：</a:t>
            </a:r>
            <a:r>
              <a:rPr kumimoji="1" lang="en-US" altLang="ja-JP" dirty="0" smtClean="0">
                <a:solidFill>
                  <a:srgbClr val="000000"/>
                </a:solidFill>
              </a:rPr>
              <a:t>A</a:t>
            </a:r>
            <a:r>
              <a:rPr lang="en-US" altLang="en-US" dirty="0">
                <a:solidFill>
                  <a:srgbClr val="000000"/>
                </a:solidFill>
              </a:rPr>
              <a:t>=</a:t>
            </a:r>
            <a:r>
              <a:rPr kumimoji="1" lang="ja-JP" altLang="en-US" dirty="0" smtClean="0">
                <a:solidFill>
                  <a:srgbClr val="000000"/>
                </a:solidFill>
              </a:rPr>
              <a:t>ガウスランダム行列</a:t>
            </a:r>
            <a:r>
              <a:rPr lang="ja-JP" altLang="en-US" dirty="0" smtClean="0">
                <a:solidFill>
                  <a:srgbClr val="000000"/>
                </a:solidFill>
              </a:rPr>
              <a:t>、原信号はガウスランダム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解析方法は積分幾何学や</a:t>
            </a:r>
            <a:r>
              <a:rPr lang="ja-JP" altLang="en-US" dirty="0" smtClean="0">
                <a:solidFill>
                  <a:srgbClr val="000000"/>
                </a:solidFill>
              </a:rPr>
              <a:t>統計力学</a:t>
            </a:r>
            <a:r>
              <a:rPr lang="en-US" altLang="ja-JP" dirty="0">
                <a:solidFill>
                  <a:srgbClr val="000000"/>
                </a:solidFill>
              </a:rPr>
              <a:t/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sz="1200" dirty="0" smtClean="0">
                <a:solidFill>
                  <a:srgbClr val="000000"/>
                </a:solidFill>
              </a:rPr>
              <a:t>[D.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L.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err="1" smtClean="0">
                <a:solidFill>
                  <a:srgbClr val="000000"/>
                </a:solidFill>
              </a:rPr>
              <a:t>Dohono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and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J.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Tanner: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Proc.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Nat.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Acad.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Sci.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ja-JP" altLang="ja-JP" sz="1200" dirty="0" smtClean="0">
                <a:solidFill>
                  <a:srgbClr val="000000"/>
                </a:solidFill>
              </a:rPr>
              <a:t>1</a:t>
            </a:r>
            <a:r>
              <a:rPr lang="en-US" altLang="ja-JP" sz="1200" dirty="0" smtClean="0">
                <a:solidFill>
                  <a:srgbClr val="000000"/>
                </a:solidFill>
              </a:rPr>
              <a:t>02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(2005)</a:t>
            </a:r>
            <a:r>
              <a:rPr lang="ja-JP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9452]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ja-JP" sz="1200" dirty="0" smtClean="0">
                <a:solidFill>
                  <a:schemeClr val="tx1"/>
                </a:solidFill>
              </a:rPr>
              <a:t>[</a:t>
            </a:r>
            <a:r>
              <a:rPr lang="en-US" altLang="ja-JP" sz="1200" dirty="0" smtClean="0">
                <a:solidFill>
                  <a:schemeClr val="tx1"/>
                </a:solidFill>
              </a:rPr>
              <a:t>Y. </a:t>
            </a:r>
            <a:r>
              <a:rPr lang="en-US" altLang="ja-JP" sz="1200" dirty="0" err="1">
                <a:solidFill>
                  <a:schemeClr val="tx1"/>
                </a:solidFill>
              </a:rPr>
              <a:t>Kabashima</a:t>
            </a:r>
            <a:r>
              <a:rPr lang="en-US" altLang="ja-JP" sz="1200" dirty="0">
                <a:solidFill>
                  <a:schemeClr val="tx1"/>
                </a:solidFill>
              </a:rPr>
              <a:t>, </a:t>
            </a:r>
            <a:r>
              <a:rPr lang="en-US" altLang="ja-JP" sz="1200" dirty="0" smtClean="0">
                <a:solidFill>
                  <a:schemeClr val="tx1"/>
                </a:solidFill>
              </a:rPr>
              <a:t>T. </a:t>
            </a:r>
            <a:r>
              <a:rPr lang="en-US" altLang="ja-JP" sz="1200" dirty="0" err="1">
                <a:solidFill>
                  <a:schemeClr val="tx1"/>
                </a:solidFill>
              </a:rPr>
              <a:t>Wadayama</a:t>
            </a:r>
            <a:r>
              <a:rPr lang="en-US" altLang="ja-JP" sz="1200" dirty="0">
                <a:solidFill>
                  <a:schemeClr val="tx1"/>
                </a:solidFill>
              </a:rPr>
              <a:t>, </a:t>
            </a:r>
            <a:r>
              <a:rPr lang="en-US" altLang="ja-JP" sz="1200" dirty="0" smtClean="0">
                <a:solidFill>
                  <a:schemeClr val="tx1"/>
                </a:solidFill>
              </a:rPr>
              <a:t>and T. Tanaka: J. Stat. Mech.: </a:t>
            </a:r>
            <a:r>
              <a:rPr lang="en-US" altLang="ja-JP" sz="1200" dirty="0" err="1" smtClean="0">
                <a:solidFill>
                  <a:schemeClr val="tx1"/>
                </a:solidFill>
              </a:rPr>
              <a:t>Theor</a:t>
            </a:r>
            <a:r>
              <a:rPr lang="en-US" altLang="ja-JP" sz="1200" dirty="0" smtClean="0">
                <a:solidFill>
                  <a:schemeClr val="tx1"/>
                </a:solidFill>
              </a:rPr>
              <a:t>. </a:t>
            </a:r>
            <a:r>
              <a:rPr lang="en-US" altLang="ja-JP" sz="1200" dirty="0">
                <a:solidFill>
                  <a:schemeClr val="tx1"/>
                </a:solidFill>
              </a:rPr>
              <a:t>and </a:t>
            </a:r>
            <a:r>
              <a:rPr lang="en-US" altLang="ja-JP" sz="1200" dirty="0" smtClean="0">
                <a:solidFill>
                  <a:schemeClr val="tx1"/>
                </a:solidFill>
              </a:rPr>
              <a:t>Exp. 09 (2009) </a:t>
            </a:r>
            <a:r>
              <a:rPr lang="en-US" altLang="ja-JP" sz="1200" dirty="0">
                <a:solidFill>
                  <a:schemeClr val="tx1"/>
                </a:solidFill>
              </a:rPr>
              <a:t>L09003]</a:t>
            </a:r>
            <a:endParaRPr lang="en-US" altLang="ja-JP" sz="1200" dirty="0" smtClean="0">
              <a:solidFill>
                <a:schemeClr val="tx1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  <a:p>
            <a:pPr lvl="2"/>
            <a:endParaRPr lang="en-US" altLang="ja-JP" dirty="0" smtClean="0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0" y="2250800"/>
            <a:ext cx="3838228" cy="552624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92" y="4663651"/>
            <a:ext cx="1611717" cy="545904"/>
          </a:xfrm>
          <a:prstGeom prst="rect">
            <a:avLst/>
          </a:prstGeom>
        </p:spPr>
      </p:pic>
      <p:pic>
        <p:nvPicPr>
          <p:cNvPr id="8" name="図 7" descr="CS_curv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50800"/>
            <a:ext cx="4320480" cy="3482456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52" y="3248204"/>
            <a:ext cx="3194248" cy="12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 smtClean="0"/>
              <a:t>観測したいものは本当にスパースだろうか？</a:t>
            </a:r>
            <a:endParaRPr kumimoji="1" lang="en-US" altLang="ja-JP" dirty="0" smtClean="0"/>
          </a:p>
          <a:p>
            <a:pPr marL="274638" lvl="1" indent="0">
              <a:buNone/>
            </a:pPr>
            <a:endParaRPr kumimoji="1" lang="en-US" altLang="ja-JP" dirty="0"/>
          </a:p>
          <a:p>
            <a:pPr lvl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90229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/>
              <a:t>観測したいものは本当にスパースだろうか？</a:t>
            </a:r>
            <a:endParaRPr lang="en-US" altLang="ja-JP" dirty="0"/>
          </a:p>
          <a:p>
            <a:pPr lvl="1"/>
            <a:r>
              <a:rPr lang="ja-JP" altLang="en-US" dirty="0"/>
              <a:t>実空間でのスパース性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53" y="1916832"/>
            <a:ext cx="927100" cy="558800"/>
          </a:xfrm>
          <a:prstGeom prst="rect">
            <a:avLst/>
          </a:prstGeom>
        </p:spPr>
      </p:pic>
      <p:pic>
        <p:nvPicPr>
          <p:cNvPr id="9" name="図 8" descr="MRA-Ori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604268" cy="396469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380312" y="56612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MRI</a:t>
            </a:r>
            <a:r>
              <a:rPr kumimoji="1"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画像の例</a:t>
            </a:r>
            <a:endParaRPr kumimoji="1"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41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そもそも解はスパースなの？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ja-JP" altLang="en-US" dirty="0"/>
              <a:t>観測したいものは本当にスパースだろうか？</a:t>
            </a:r>
            <a:endParaRPr lang="en-US" altLang="ja-JP" dirty="0"/>
          </a:p>
          <a:p>
            <a:pPr lvl="1"/>
            <a:r>
              <a:rPr lang="ja-JP" altLang="en-US" dirty="0"/>
              <a:t>実空間でのスパース性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隣接間差分のスパース性</a:t>
            </a:r>
            <a:endParaRPr lang="en-US" altLang="ja-JP" dirty="0"/>
          </a:p>
          <a:p>
            <a:pPr marL="274638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51920" y="5518973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ブラックホール撮像の例</a:t>
            </a:r>
            <a:endParaRPr lang="en-US" altLang="ja-JP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r>
              <a:rPr lang="en-US" altLang="ja-JP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K. Akiyama, et al. </a:t>
            </a:r>
            <a:r>
              <a:rPr lang="en-US" altLang="ja-JP" b="1" dirty="0" err="1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Astrophys</a:t>
            </a:r>
            <a:r>
              <a:rPr lang="en-US" altLang="ja-JP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. J. (2017)</a:t>
            </a:r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53" y="1916832"/>
            <a:ext cx="927100" cy="5588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1930400" cy="5588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75108"/>
          <a:stretch/>
        </p:blipFill>
        <p:spPr>
          <a:xfrm>
            <a:off x="5292268" y="1916832"/>
            <a:ext cx="3533376" cy="35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76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37922</TotalTime>
  <Words>2361</Words>
  <Application>Microsoft Macintosh PowerPoint</Application>
  <PresentationFormat>画面に合わせる (4:3)</PresentationFormat>
  <Paragraphs>1038</Paragraphs>
  <Slides>122</Slides>
  <Notes>11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122</vt:i4>
      </vt:variant>
    </vt:vector>
  </HeadingPairs>
  <TitlesOfParts>
    <vt:vector size="136" baseType="lpstr">
      <vt:lpstr>Bookman Old Style</vt:lpstr>
      <vt:lpstr>Calibri</vt:lpstr>
      <vt:lpstr>Gill Sans MT</vt:lpstr>
      <vt:lpstr>HG明朝E</vt:lpstr>
      <vt:lpstr>Hiragino Kaku Gothic Pro W6</vt:lpstr>
      <vt:lpstr>Impact</vt:lpstr>
      <vt:lpstr>ＭＳ Ｐゴシック</vt:lpstr>
      <vt:lpstr>Wingdings</vt:lpstr>
      <vt:lpstr>Wingdings 3</vt:lpstr>
      <vt:lpstr>ヒラギノ角ゴ Pro W3</vt:lpstr>
      <vt:lpstr>ヒラギノ角ゴ Pro W6</vt:lpstr>
      <vt:lpstr>ヒラギノ丸ゴ Pro W4</vt:lpstr>
      <vt:lpstr>Arial</vt:lpstr>
      <vt:lpstr>アース</vt:lpstr>
      <vt:lpstr>PowerPoint プレゼンテーション</vt:lpstr>
      <vt:lpstr>自己紹介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How to 深層学習？</vt:lpstr>
      <vt:lpstr>How to 深層学習？</vt:lpstr>
      <vt:lpstr>How to 深層学習？</vt:lpstr>
      <vt:lpstr>How to 深層学習？</vt:lpstr>
      <vt:lpstr>How to 深層学習？</vt:lpstr>
      <vt:lpstr>PowerPoint プレゼンテーション</vt:lpstr>
      <vt:lpstr>How to 深層学習？</vt:lpstr>
      <vt:lpstr>How to 深層学習？</vt:lpstr>
      <vt:lpstr>How to 深層学習？</vt:lpstr>
      <vt:lpstr>How to 深層学習？</vt:lpstr>
      <vt:lpstr>How to 深層学習？</vt:lpstr>
      <vt:lpstr>How to 深層学習？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量子モンテカルロ法における解析接続問題</vt:lpstr>
      <vt:lpstr>量子モンテカルロ法における解析接続問題</vt:lpstr>
      <vt:lpstr>PowerPoint プレゼンテーション</vt:lpstr>
      <vt:lpstr>PowerPoint プレゼンテーション</vt:lpstr>
      <vt:lpstr>PowerPoint プレゼンテーション</vt:lpstr>
      <vt:lpstr>量子モンテカルロ法における解析接続問題</vt:lpstr>
      <vt:lpstr>量子モンテカルロ法における解析接続問題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天文学＋圧縮センシング</vt:lpstr>
      <vt:lpstr>天文学＋圧縮センシング</vt:lpstr>
      <vt:lpstr>天文学＋圧縮センシング</vt:lpstr>
      <vt:lpstr>材料科学＋圧縮センシング</vt:lpstr>
      <vt:lpstr>材料科学＋圧縮センシング</vt:lpstr>
      <vt:lpstr>材料科学＋圧縮センシング</vt:lpstr>
      <vt:lpstr>材料科学＋圧縮センシング</vt:lpstr>
      <vt:lpstr>材料科学＋圧縮センシング</vt:lpstr>
      <vt:lpstr>材料科学＋圧縮センシング</vt:lpstr>
      <vt:lpstr>PowerPoint プレゼンテーション</vt:lpstr>
      <vt:lpstr>スパース解推定</vt:lpstr>
      <vt:lpstr>スパース解推定</vt:lpstr>
      <vt:lpstr>スパース解推定</vt:lpstr>
      <vt:lpstr>スパース解推定</vt:lpstr>
      <vt:lpstr>スパース解推定</vt:lpstr>
      <vt:lpstr>スパース解推定</vt:lpstr>
      <vt:lpstr>スパース解推定</vt:lpstr>
      <vt:lpstr>スパース解推定</vt:lpstr>
      <vt:lpstr>スパース解推定</vt:lpstr>
      <vt:lpstr>スパース解推定</vt:lpstr>
      <vt:lpstr>PowerPoint プレゼンテーション</vt:lpstr>
      <vt:lpstr>PowerPoint プレゼンテーション</vt:lpstr>
      <vt:lpstr>実践例</vt:lpstr>
      <vt:lpstr>実践例</vt:lpstr>
      <vt:lpstr>実践例</vt:lpstr>
      <vt:lpstr>L1ノルム最小化の性能</vt:lpstr>
      <vt:lpstr>そもそも解はスパースなの？</vt:lpstr>
      <vt:lpstr>そもそも解はスパースなの？</vt:lpstr>
      <vt:lpstr>そもそも解はスパースなの？</vt:lpstr>
      <vt:lpstr>そもそも解はスパースなの？</vt:lpstr>
      <vt:lpstr>そもそも解はスパースなの？</vt:lpstr>
      <vt:lpstr>そもそも解はスパースなの？</vt:lpstr>
      <vt:lpstr>そもそも解はスパースなの？</vt:lpstr>
      <vt:lpstr>そもそも解はスパースなの？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何をすれば良いのか？？</vt:lpstr>
      <vt:lpstr>1変数なら解ける！</vt:lpstr>
      <vt:lpstr>何をすれば良いのか？？</vt:lpstr>
      <vt:lpstr>最近の進展：ADMM [Alternating Direction of Multiplier method)</vt:lpstr>
      <vt:lpstr>最近の進展：ADMM [Alternating Direction of Multiplier method)</vt:lpstr>
      <vt:lpstr>最近の進展：ADMM [Alternating Direction of Multiplier method)</vt:lpstr>
      <vt:lpstr>最近の進展：ADMM [Alternating Direction of Multiplier method)</vt:lpstr>
      <vt:lpstr>最近の進展：ADMM [Alternating Direction of Multiplier method)</vt:lpstr>
      <vt:lpstr>最近の進展：ADMM [Alternating Direction of Multiplier method]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Company>東京工業大学大学院理工学研究科物性物理学専攻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多重臨界点理論の新展開</dc:title>
  <dc:creator>大関　真之</dc:creator>
  <cp:lastModifiedBy>大関真之</cp:lastModifiedBy>
  <cp:revision>1082</cp:revision>
  <dcterms:created xsi:type="dcterms:W3CDTF">2008-04-29T05:00:05Z</dcterms:created>
  <dcterms:modified xsi:type="dcterms:W3CDTF">2017-03-24T08:14:25Z</dcterms:modified>
</cp:coreProperties>
</file>