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308" r:id="rId4"/>
    <p:sldId id="264" r:id="rId5"/>
    <p:sldId id="286" r:id="rId6"/>
    <p:sldId id="261" r:id="rId7"/>
    <p:sldId id="287" r:id="rId8"/>
    <p:sldId id="265" r:id="rId9"/>
    <p:sldId id="266" r:id="rId10"/>
    <p:sldId id="306" r:id="rId11"/>
    <p:sldId id="269" r:id="rId12"/>
    <p:sldId id="307" r:id="rId13"/>
    <p:sldId id="294" r:id="rId14"/>
    <p:sldId id="304" r:id="rId15"/>
    <p:sldId id="305" r:id="rId16"/>
    <p:sldId id="284" r:id="rId17"/>
    <p:sldId id="283" r:id="rId18"/>
    <p:sldId id="280" r:id="rId19"/>
    <p:sldId id="279" r:id="rId20"/>
    <p:sldId id="301" r:id="rId21"/>
    <p:sldId id="303"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9" autoAdjust="0"/>
    <p:restoredTop sz="94660"/>
  </p:normalViewPr>
  <p:slideViewPr>
    <p:cSldViewPr snapToGrid="0">
      <p:cViewPr varScale="1">
        <p:scale>
          <a:sx n="117" d="100"/>
          <a:sy n="117" d="100"/>
        </p:scale>
        <p:origin x="-39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247223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249046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50731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94905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312647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242245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30288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112642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40554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277425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E715DF-4798-4D50-AF28-B0AF9108C451}" type="datetimeFigureOut">
              <a:rPr kumimoji="1" lang="ja-JP" altLang="en-US" smtClean="0"/>
              <a:pPr/>
              <a:t>2015/7/30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396805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715DF-4798-4D50-AF28-B0AF9108C451}" type="datetimeFigureOut">
              <a:rPr kumimoji="1" lang="ja-JP" altLang="en-US" smtClean="0"/>
              <a:pPr/>
              <a:t>2015/7/30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CB890-B05F-4C92-9625-80A59BEAFC45}" type="slidenum">
              <a:rPr kumimoji="1" lang="ja-JP" altLang="en-US" smtClean="0"/>
              <a:pPr/>
              <a:t>&lt;#&gt;</a:t>
            </a:fld>
            <a:endParaRPr kumimoji="1" lang="ja-JP" altLang="en-US"/>
          </a:p>
        </p:txBody>
      </p:sp>
    </p:spTree>
    <p:extLst>
      <p:ext uri="{BB962C8B-B14F-4D97-AF65-F5344CB8AC3E}">
        <p14:creationId xmlns:p14="http://schemas.microsoft.com/office/powerpoint/2010/main" xmlns="" val="362491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FDPS</a:t>
            </a:r>
            <a:r>
              <a:rPr kumimoji="1" lang="ja-JP" altLang="en-US" dirty="0" smtClean="0"/>
              <a:t>の</a:t>
            </a:r>
            <a:r>
              <a:rPr kumimoji="1" lang="en-US" altLang="ja-JP" dirty="0" smtClean="0"/>
              <a:t>API</a:t>
            </a:r>
            <a:r>
              <a:rPr kumimoji="1" lang="ja-JP" altLang="en-US" dirty="0" smtClean="0"/>
              <a:t>と内部構造</a:t>
            </a:r>
            <a:endParaRPr kumimoji="1" lang="ja-JP" altLang="en-US" dirty="0"/>
          </a:p>
        </p:txBody>
      </p:sp>
      <p:sp>
        <p:nvSpPr>
          <p:cNvPr id="3" name="サブタイトル 2"/>
          <p:cNvSpPr>
            <a:spLocks noGrp="1"/>
          </p:cNvSpPr>
          <p:nvPr>
            <p:ph type="subTitle" idx="1"/>
          </p:nvPr>
        </p:nvSpPr>
        <p:spPr>
          <a:xfrm>
            <a:off x="1524000" y="3602037"/>
            <a:ext cx="9144000" cy="2780833"/>
          </a:xfrm>
        </p:spPr>
        <p:txBody>
          <a:bodyPr>
            <a:normAutofit/>
          </a:bodyPr>
          <a:lstStyle/>
          <a:p>
            <a:r>
              <a:rPr kumimoji="1" lang="ja-JP" altLang="en-US" sz="3100" dirty="0" smtClean="0"/>
              <a:t>岩澤全規</a:t>
            </a:r>
            <a:endParaRPr lang="en-US" altLang="ja-JP" sz="3100" dirty="0"/>
          </a:p>
          <a:p>
            <a:r>
              <a:rPr kumimoji="1" lang="ja-JP" altLang="en-US" dirty="0" smtClean="0"/>
              <a:t>理化学研究所　計算科学研究機構</a:t>
            </a:r>
            <a:r>
              <a:rPr lang="ja-JP" altLang="en-US" dirty="0"/>
              <a:t>　</a:t>
            </a:r>
            <a:endParaRPr lang="en-US" altLang="ja-JP" dirty="0" smtClean="0"/>
          </a:p>
          <a:p>
            <a:r>
              <a:rPr lang="ja-JP" altLang="en-US" dirty="0" smtClean="0"/>
              <a:t>粒子系シミュレータ研究チーム</a:t>
            </a:r>
            <a:endParaRPr lang="en-US" altLang="ja-JP" dirty="0" smtClean="0"/>
          </a:p>
          <a:p>
            <a:endParaRPr kumimoji="1" lang="en-US" altLang="ja-JP" dirty="0"/>
          </a:p>
          <a:p>
            <a:r>
              <a:rPr lang="en-US" altLang="ja-JP" dirty="0" smtClean="0"/>
              <a:t>2015</a:t>
            </a:r>
            <a:r>
              <a:rPr lang="ja-JP" altLang="en-US" dirty="0" smtClean="0"/>
              <a:t>年</a:t>
            </a:r>
            <a:r>
              <a:rPr lang="en-US" altLang="ja-JP" dirty="0" smtClean="0"/>
              <a:t>7</a:t>
            </a:r>
            <a:r>
              <a:rPr lang="ja-JP" altLang="en-US" dirty="0" smtClean="0"/>
              <a:t>月</a:t>
            </a:r>
            <a:r>
              <a:rPr lang="en-US" altLang="ja-JP" dirty="0" smtClean="0"/>
              <a:t>22</a:t>
            </a:r>
            <a:r>
              <a:rPr lang="ja-JP" altLang="en-US" dirty="0" smtClean="0"/>
              <a:t>日　</a:t>
            </a:r>
            <a:r>
              <a:rPr lang="en-US" altLang="ja-JP" dirty="0" smtClean="0"/>
              <a:t>AICS/FOCUS</a:t>
            </a:r>
            <a:r>
              <a:rPr lang="ja-JP" altLang="en-US" dirty="0" smtClean="0"/>
              <a:t>共催 </a:t>
            </a:r>
            <a:r>
              <a:rPr lang="en-US" altLang="ja-JP" dirty="0" smtClean="0"/>
              <a:t>FDPS</a:t>
            </a:r>
            <a:r>
              <a:rPr lang="ja-JP" altLang="en-US" dirty="0" smtClean="0"/>
              <a:t>講習会</a:t>
            </a:r>
            <a:endParaRPr lang="en-US" altLang="ja-JP" dirty="0"/>
          </a:p>
          <a:p>
            <a:endParaRPr kumimoji="1" lang="ja-JP" altLang="en-US" dirty="0"/>
          </a:p>
        </p:txBody>
      </p:sp>
    </p:spTree>
    <p:extLst>
      <p:ext uri="{BB962C8B-B14F-4D97-AF65-F5344CB8AC3E}">
        <p14:creationId xmlns:p14="http://schemas.microsoft.com/office/powerpoint/2010/main" xmlns="" val="330628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並列計算機における相互作用計算の手順</a:t>
            </a:r>
            <a:r>
              <a:rPr kumimoji="1" lang="en-US" altLang="ja-JP" dirty="0" smtClean="0"/>
              <a:t/>
            </a:r>
            <a:br>
              <a:rPr kumimoji="1" lang="en-US" altLang="ja-JP" dirty="0" smtClean="0"/>
            </a:br>
            <a:r>
              <a:rPr kumimoji="1" lang="en-US" altLang="ja-JP" dirty="0" smtClean="0"/>
              <a:t>(Makino2004, </a:t>
            </a:r>
            <a:r>
              <a:rPr kumimoji="1" lang="en-US" altLang="ja-JP" dirty="0" err="1" smtClean="0"/>
              <a:t>Ishiyama</a:t>
            </a:r>
            <a:r>
              <a:rPr kumimoji="1" lang="en-US" altLang="ja-JP" dirty="0" smtClean="0"/>
              <a:t> et al.2009)</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smtClean="0"/>
              <a:t>自分が担当する粒子からツリー構造を作る。</a:t>
            </a:r>
            <a:endParaRPr kumimoji="1" lang="en-US" altLang="ja-JP" dirty="0" smtClean="0"/>
          </a:p>
          <a:p>
            <a:pPr marL="514350" indent="-514350">
              <a:buFont typeface="+mj-lt"/>
              <a:buAutoNum type="arabicPeriod"/>
            </a:pPr>
            <a:r>
              <a:rPr kumimoji="1" lang="ja-JP" altLang="en-US" dirty="0" smtClean="0">
                <a:solidFill>
                  <a:srgbClr val="FF0000"/>
                </a:solidFill>
              </a:rPr>
              <a:t>ツリー構造を使って相互作用に必要な粒子を</a:t>
            </a:r>
            <a:r>
              <a:rPr lang="ja-JP" altLang="en-US" dirty="0">
                <a:solidFill>
                  <a:srgbClr val="FF0000"/>
                </a:solidFill>
              </a:rPr>
              <a:t>交換</a:t>
            </a:r>
            <a:r>
              <a:rPr kumimoji="1" lang="ja-JP" altLang="en-US" dirty="0" smtClean="0">
                <a:solidFill>
                  <a:srgbClr val="FF0000"/>
                </a:solidFill>
              </a:rPr>
              <a:t>する。</a:t>
            </a:r>
            <a:endParaRPr kumimoji="1" lang="en-US" altLang="ja-JP" dirty="0" smtClean="0">
              <a:solidFill>
                <a:srgbClr val="FF0000"/>
              </a:solidFill>
            </a:endParaRPr>
          </a:p>
          <a:p>
            <a:pPr marL="514350" indent="-514350">
              <a:buFont typeface="+mj-lt"/>
              <a:buAutoNum type="arabicPeriod"/>
            </a:pPr>
            <a:r>
              <a:rPr lang="ja-JP" altLang="en-US" dirty="0">
                <a:solidFill>
                  <a:srgbClr val="FF0000"/>
                </a:solidFill>
              </a:rPr>
              <a:t>送られて</a:t>
            </a:r>
            <a:r>
              <a:rPr lang="ja-JP" altLang="en-US" dirty="0" smtClean="0">
                <a:solidFill>
                  <a:srgbClr val="FF0000"/>
                </a:solidFill>
              </a:rPr>
              <a:t>きた粒子情報を元にツリーを再構築する。</a:t>
            </a:r>
            <a:endParaRPr lang="en-US" altLang="ja-JP" dirty="0" smtClean="0">
              <a:solidFill>
                <a:srgbClr val="FF0000"/>
              </a:solidFill>
            </a:endParaRPr>
          </a:p>
          <a:p>
            <a:pPr marL="514350" indent="-514350">
              <a:buFont typeface="+mj-lt"/>
              <a:buAutoNum type="arabicPeriod"/>
            </a:pPr>
            <a:r>
              <a:rPr kumimoji="1" lang="ja-JP" altLang="en-US" dirty="0" smtClean="0"/>
              <a:t>ツリー法を使って力の計算を行う。</a:t>
            </a:r>
            <a:endParaRPr kumimoji="1" lang="en-US" altLang="ja-JP" dirty="0" smtClean="0"/>
          </a:p>
          <a:p>
            <a:endParaRPr lang="en-US" altLang="ja-JP" dirty="0"/>
          </a:p>
          <a:p>
            <a:r>
              <a:rPr kumimoji="1" lang="en-US" altLang="ja-JP" dirty="0" err="1" smtClean="0"/>
              <a:t>TreeForForce</a:t>
            </a:r>
            <a:r>
              <a:rPr lang="en-US" altLang="ja-JP" dirty="0" smtClean="0"/>
              <a:t>::</a:t>
            </a:r>
            <a:r>
              <a:rPr lang="en-US" altLang="ja-JP" dirty="0" err="1" smtClean="0"/>
              <a:t>calcForceAllAndWriteBack</a:t>
            </a:r>
            <a:r>
              <a:rPr lang="en-US" altLang="ja-JP" dirty="0" smtClean="0"/>
              <a:t>()</a:t>
            </a:r>
            <a:r>
              <a:rPr lang="ja-JP" altLang="en-US" dirty="0" smtClean="0"/>
              <a:t>で手順</a:t>
            </a:r>
            <a:r>
              <a:rPr lang="en-US" altLang="ja-JP" dirty="0" smtClean="0"/>
              <a:t>1-4</a:t>
            </a:r>
            <a:r>
              <a:rPr lang="ja-JP" altLang="en-US" dirty="0" smtClean="0"/>
              <a:t>全てが実行される。</a:t>
            </a:r>
            <a:endParaRPr lang="en-US" altLang="ja-JP" dirty="0" smtClean="0"/>
          </a:p>
          <a:p>
            <a:r>
              <a:rPr kumimoji="1" lang="en-US" altLang="ja-JP" dirty="0" smtClean="0"/>
              <a:t>FDPS</a:t>
            </a:r>
            <a:r>
              <a:rPr kumimoji="1" lang="ja-JP" altLang="en-US" dirty="0" smtClean="0"/>
              <a:t>では全ての手順で</a:t>
            </a:r>
            <a:r>
              <a:rPr kumimoji="1" lang="en-US" altLang="ja-JP" dirty="0" err="1" smtClean="0"/>
              <a:t>OpenMP</a:t>
            </a:r>
            <a:r>
              <a:rPr kumimoji="1" lang="ja-JP" altLang="en-US" dirty="0" smtClean="0"/>
              <a:t>による並列化がされている。</a:t>
            </a:r>
            <a:endParaRPr kumimoji="1" lang="en-US" altLang="ja-JP" dirty="0" smtClean="0"/>
          </a:p>
          <a:p>
            <a:pPr marL="0" indent="0">
              <a:buNone/>
            </a:pPr>
            <a:endParaRPr kumimoji="1" lang="en-US" altLang="ja-JP" dirty="0" smtClean="0"/>
          </a:p>
          <a:p>
            <a:endParaRPr kumimoji="1" lang="ja-JP" altLang="en-US" dirty="0"/>
          </a:p>
        </p:txBody>
      </p:sp>
    </p:spTree>
    <p:extLst>
      <p:ext uri="{BB962C8B-B14F-4D97-AF65-F5344CB8AC3E}">
        <p14:creationId xmlns:p14="http://schemas.microsoft.com/office/powerpoint/2010/main" xmlns="" val="216096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相互作用に</a:t>
            </a:r>
            <a:r>
              <a:rPr lang="ja-JP" altLang="en-US" dirty="0"/>
              <a:t>必要</a:t>
            </a:r>
            <a:r>
              <a:rPr lang="ja-JP" altLang="en-US" dirty="0" smtClean="0"/>
              <a:t>な粒子の</a:t>
            </a:r>
            <a:r>
              <a:rPr lang="ja-JP" altLang="en-US" dirty="0"/>
              <a:t>交換</a:t>
            </a:r>
            <a:endParaRPr kumimoji="1" lang="ja-JP" altLang="en-US" dirty="0"/>
          </a:p>
        </p:txBody>
      </p:sp>
      <p:sp>
        <p:nvSpPr>
          <p:cNvPr id="3" name="コンテンツ プレースホルダー 2"/>
          <p:cNvSpPr>
            <a:spLocks noGrp="1"/>
          </p:cNvSpPr>
          <p:nvPr>
            <p:ph idx="1"/>
          </p:nvPr>
        </p:nvSpPr>
        <p:spPr>
          <a:xfrm>
            <a:off x="5952565" y="1825625"/>
            <a:ext cx="5755341" cy="4351338"/>
          </a:xfrm>
        </p:spPr>
        <p:txBody>
          <a:bodyPr>
            <a:normAutofit/>
          </a:bodyPr>
          <a:lstStyle/>
          <a:p>
            <a:r>
              <a:rPr kumimoji="1" lang="ja-JP" altLang="en-US" sz="2400" dirty="0" smtClean="0"/>
              <a:t>各プロセス</a:t>
            </a:r>
            <a:r>
              <a:rPr lang="ja-JP" altLang="en-US" sz="2400" dirty="0" smtClean="0"/>
              <a:t>が</a:t>
            </a:r>
            <a:r>
              <a:rPr lang="ja-JP" altLang="en-US" sz="2400" dirty="0"/>
              <a:t>他</a:t>
            </a:r>
            <a:r>
              <a:rPr lang="ja-JP" altLang="en-US" sz="2400" dirty="0" smtClean="0"/>
              <a:t>プロセスが相互作用するのに必要な粒子をツリー構造を用いて探査し送信する</a:t>
            </a:r>
            <a:r>
              <a:rPr kumimoji="1" lang="ja-JP" altLang="en-US" sz="2400" dirty="0" smtClean="0"/>
              <a:t>。</a:t>
            </a:r>
            <a:endParaRPr kumimoji="1" lang="en-US" altLang="ja-JP" sz="2400" dirty="0" smtClean="0"/>
          </a:p>
          <a:p>
            <a:pPr lvl="1"/>
            <a:r>
              <a:rPr kumimoji="1" lang="ja-JP" altLang="en-US" sz="2000" dirty="0" smtClean="0"/>
              <a:t>長距離力では遠い粒子からの寄与はまとめる。</a:t>
            </a:r>
            <a:endParaRPr kumimoji="1" lang="en-US" altLang="ja-JP" sz="2000" dirty="0" smtClean="0"/>
          </a:p>
          <a:p>
            <a:pPr lvl="1"/>
            <a:r>
              <a:rPr lang="ja-JP" altLang="en-US" sz="2000" dirty="0" smtClean="0"/>
              <a:t>短距離力</a:t>
            </a:r>
            <a:r>
              <a:rPr lang="ja-JP" altLang="en-US" sz="2000" dirty="0"/>
              <a:t>で</a:t>
            </a:r>
            <a:r>
              <a:rPr lang="ja-JP" altLang="en-US" sz="2000" dirty="0" smtClean="0"/>
              <a:t>は、近傍の粒子のみ持ってくる。</a:t>
            </a:r>
            <a:endParaRPr lang="en-US" altLang="ja-JP" sz="2000" dirty="0" smtClean="0"/>
          </a:p>
          <a:p>
            <a:pPr marL="0" indent="0">
              <a:buNone/>
            </a:pPr>
            <a:endParaRPr kumimoji="1" lang="en-US" altLang="ja-JP" sz="2400" dirty="0"/>
          </a:p>
          <a:p>
            <a:r>
              <a:rPr lang="ja-JP" altLang="en-US" sz="2400" dirty="0" smtClean="0"/>
              <a:t>受信した粒子と担当している粒子で再びツリー構造を作る。</a:t>
            </a:r>
            <a:endParaRPr kumimoji="1" lang="en-US" altLang="ja-JP" sz="2400" dirty="0"/>
          </a:p>
        </p:txBody>
      </p:sp>
      <p:pic>
        <p:nvPicPr>
          <p:cNvPr id="4" name="図 3"/>
          <p:cNvPicPr>
            <a:picLocks noChangeAspect="1"/>
          </p:cNvPicPr>
          <p:nvPr/>
        </p:nvPicPr>
        <p:blipFill>
          <a:blip r:embed="rId2" cstate="print"/>
          <a:stretch>
            <a:fillRect/>
          </a:stretch>
        </p:blipFill>
        <p:spPr>
          <a:xfrm>
            <a:off x="0" y="2083653"/>
            <a:ext cx="5629103" cy="3790936"/>
          </a:xfrm>
          <a:prstGeom prst="rect">
            <a:avLst/>
          </a:prstGeom>
        </p:spPr>
      </p:pic>
      <p:sp>
        <p:nvSpPr>
          <p:cNvPr id="5" name="テキスト ボックス 4"/>
          <p:cNvSpPr txBox="1"/>
          <p:nvPr/>
        </p:nvSpPr>
        <p:spPr>
          <a:xfrm>
            <a:off x="81280" y="6036721"/>
            <a:ext cx="6400800" cy="461665"/>
          </a:xfrm>
          <a:prstGeom prst="rect">
            <a:avLst/>
          </a:prstGeom>
          <a:noFill/>
        </p:spPr>
        <p:txBody>
          <a:bodyPr wrap="square" rtlCol="0">
            <a:spAutoFit/>
          </a:bodyPr>
          <a:lstStyle/>
          <a:p>
            <a:r>
              <a:rPr lang="ja-JP" altLang="en-US" sz="2400" dirty="0"/>
              <a:t>各セルは</a:t>
            </a:r>
            <a:r>
              <a:rPr lang="ja-JP" altLang="en-US" sz="2400" dirty="0" smtClean="0"/>
              <a:t>各プロセスが</a:t>
            </a:r>
            <a:r>
              <a:rPr lang="ja-JP" altLang="en-US" sz="2400" dirty="0"/>
              <a:t>担当する計算領域を表す。</a:t>
            </a:r>
            <a:endParaRPr lang="en-US" altLang="ja-JP" sz="2400" dirty="0"/>
          </a:p>
        </p:txBody>
      </p:sp>
    </p:spTree>
    <p:extLst>
      <p:ext uri="{BB962C8B-B14F-4D97-AF65-F5344CB8AC3E}">
        <p14:creationId xmlns:p14="http://schemas.microsoft.com/office/powerpoint/2010/main" xmlns="" val="2284741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並列計算機における相互作用計算の手順</a:t>
            </a:r>
            <a:r>
              <a:rPr kumimoji="1" lang="en-US" altLang="ja-JP" dirty="0" smtClean="0"/>
              <a:t/>
            </a:r>
            <a:br>
              <a:rPr kumimoji="1" lang="en-US" altLang="ja-JP" dirty="0" smtClean="0"/>
            </a:br>
            <a:r>
              <a:rPr kumimoji="1" lang="en-US" altLang="ja-JP" dirty="0" smtClean="0"/>
              <a:t>(Makino2004, </a:t>
            </a:r>
            <a:r>
              <a:rPr kumimoji="1" lang="en-US" altLang="ja-JP" dirty="0" err="1" smtClean="0"/>
              <a:t>Ishiyama</a:t>
            </a:r>
            <a:r>
              <a:rPr kumimoji="1" lang="en-US" altLang="ja-JP" dirty="0" smtClean="0"/>
              <a:t> et al.2009)</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smtClean="0"/>
              <a:t>自分が担当する粒子からツリー構造を作る。</a:t>
            </a:r>
            <a:endParaRPr kumimoji="1" lang="en-US" altLang="ja-JP" dirty="0" smtClean="0"/>
          </a:p>
          <a:p>
            <a:pPr marL="514350" indent="-514350">
              <a:buFont typeface="+mj-lt"/>
              <a:buAutoNum type="arabicPeriod"/>
            </a:pPr>
            <a:r>
              <a:rPr kumimoji="1" lang="ja-JP" altLang="en-US" dirty="0" smtClean="0"/>
              <a:t>ツリー構造を使って相互作用に必要な粒子を</a:t>
            </a:r>
            <a:r>
              <a:rPr lang="ja-JP" altLang="en-US" dirty="0"/>
              <a:t>交換</a:t>
            </a:r>
            <a:r>
              <a:rPr kumimoji="1" lang="ja-JP" altLang="en-US" dirty="0" smtClean="0"/>
              <a:t>する。</a:t>
            </a:r>
            <a:endParaRPr kumimoji="1" lang="en-US" altLang="ja-JP" dirty="0" smtClean="0"/>
          </a:p>
          <a:p>
            <a:pPr marL="514350" indent="-514350">
              <a:buFont typeface="+mj-lt"/>
              <a:buAutoNum type="arabicPeriod"/>
            </a:pPr>
            <a:r>
              <a:rPr lang="ja-JP" altLang="en-US" dirty="0"/>
              <a:t>送られて</a:t>
            </a:r>
            <a:r>
              <a:rPr lang="ja-JP" altLang="en-US" dirty="0" smtClean="0"/>
              <a:t>きた粒子情報を元にツリーを再構築する。</a:t>
            </a:r>
            <a:endParaRPr lang="en-US" altLang="ja-JP" dirty="0" smtClean="0"/>
          </a:p>
          <a:p>
            <a:pPr marL="514350" indent="-514350">
              <a:buFont typeface="+mj-lt"/>
              <a:buAutoNum type="arabicPeriod"/>
            </a:pPr>
            <a:r>
              <a:rPr kumimoji="1" lang="ja-JP" altLang="en-US" dirty="0" smtClean="0">
                <a:solidFill>
                  <a:srgbClr val="FF0000"/>
                </a:solidFill>
              </a:rPr>
              <a:t>ツリー法を使って力の計算を行う。</a:t>
            </a:r>
            <a:endParaRPr kumimoji="1" lang="en-US" altLang="ja-JP" dirty="0" smtClean="0">
              <a:solidFill>
                <a:srgbClr val="FF0000"/>
              </a:solidFill>
            </a:endParaRPr>
          </a:p>
          <a:p>
            <a:endParaRPr lang="en-US" altLang="ja-JP" dirty="0"/>
          </a:p>
          <a:p>
            <a:r>
              <a:rPr kumimoji="1" lang="en-US" altLang="ja-JP" dirty="0" err="1" smtClean="0"/>
              <a:t>TreeForForce</a:t>
            </a:r>
            <a:r>
              <a:rPr lang="en-US" altLang="ja-JP" dirty="0" smtClean="0"/>
              <a:t>::</a:t>
            </a:r>
            <a:r>
              <a:rPr lang="en-US" altLang="ja-JP" dirty="0" err="1" smtClean="0"/>
              <a:t>calcForceAllAndWriteBack</a:t>
            </a:r>
            <a:r>
              <a:rPr lang="en-US" altLang="ja-JP" dirty="0" smtClean="0"/>
              <a:t>()</a:t>
            </a:r>
            <a:r>
              <a:rPr lang="ja-JP" altLang="en-US" dirty="0" smtClean="0"/>
              <a:t>で手順</a:t>
            </a:r>
            <a:r>
              <a:rPr lang="en-US" altLang="ja-JP" dirty="0" smtClean="0"/>
              <a:t>1-4</a:t>
            </a:r>
            <a:r>
              <a:rPr lang="ja-JP" altLang="en-US" dirty="0" smtClean="0"/>
              <a:t>全てが実行される。</a:t>
            </a:r>
            <a:endParaRPr lang="en-US" altLang="ja-JP" dirty="0" smtClean="0"/>
          </a:p>
          <a:p>
            <a:r>
              <a:rPr kumimoji="1" lang="en-US" altLang="ja-JP" dirty="0" smtClean="0"/>
              <a:t>FDPS</a:t>
            </a:r>
            <a:r>
              <a:rPr kumimoji="1" lang="ja-JP" altLang="en-US" dirty="0" smtClean="0"/>
              <a:t>では全ての手順で</a:t>
            </a:r>
            <a:r>
              <a:rPr kumimoji="1" lang="en-US" altLang="ja-JP" dirty="0" err="1" smtClean="0"/>
              <a:t>OpenMP</a:t>
            </a:r>
            <a:r>
              <a:rPr kumimoji="1" lang="ja-JP" altLang="en-US" dirty="0" smtClean="0"/>
              <a:t>による並列化がされている。</a:t>
            </a:r>
            <a:endParaRPr kumimoji="1" lang="en-US" altLang="ja-JP" dirty="0" smtClean="0"/>
          </a:p>
          <a:p>
            <a:pPr marL="0" indent="0">
              <a:buNone/>
            </a:pPr>
            <a:endParaRPr kumimoji="1" lang="en-US" altLang="ja-JP" dirty="0" smtClean="0"/>
          </a:p>
          <a:p>
            <a:endParaRPr kumimoji="1" lang="ja-JP" altLang="en-US" dirty="0"/>
          </a:p>
        </p:txBody>
      </p:sp>
    </p:spTree>
    <p:extLst>
      <p:ext uri="{BB962C8B-B14F-4D97-AF65-F5344CB8AC3E}">
        <p14:creationId xmlns:p14="http://schemas.microsoft.com/office/powerpoint/2010/main" xmlns="" val="211087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相互</a:t>
            </a:r>
            <a:r>
              <a:rPr lang="ja-JP" altLang="en-US" dirty="0" smtClean="0"/>
              <a:t>作用の</a:t>
            </a:r>
            <a:r>
              <a:rPr lang="ja-JP" altLang="en-US" dirty="0"/>
              <a:t>計算</a:t>
            </a:r>
            <a:endParaRPr kumimoji="1" lang="ja-JP" altLang="en-US" dirty="0"/>
          </a:p>
        </p:txBody>
      </p:sp>
      <p:sp>
        <p:nvSpPr>
          <p:cNvPr id="3" name="コンテンツ プレースホルダー 2"/>
          <p:cNvSpPr>
            <a:spLocks noGrp="1"/>
          </p:cNvSpPr>
          <p:nvPr>
            <p:ph idx="1"/>
          </p:nvPr>
        </p:nvSpPr>
        <p:spPr>
          <a:xfrm>
            <a:off x="6096000" y="1825625"/>
            <a:ext cx="5257800" cy="4351338"/>
          </a:xfrm>
        </p:spPr>
        <p:txBody>
          <a:bodyPr/>
          <a:lstStyle/>
          <a:p>
            <a:r>
              <a:rPr kumimoji="1" lang="en-US" altLang="ja-JP" dirty="0" smtClean="0"/>
              <a:t>Barnes </a:t>
            </a:r>
            <a:r>
              <a:rPr kumimoji="1" lang="ja-JP" altLang="en-US" dirty="0" smtClean="0"/>
              <a:t>の</a:t>
            </a:r>
            <a:r>
              <a:rPr lang="ja-JP" altLang="en-US" dirty="0" smtClean="0"/>
              <a:t>方</a:t>
            </a:r>
            <a:r>
              <a:rPr kumimoji="1" lang="ja-JP" altLang="en-US" dirty="0" smtClean="0"/>
              <a:t>法を使う。</a:t>
            </a:r>
            <a:r>
              <a:rPr lang="en-US" altLang="ja-JP" dirty="0" smtClean="0"/>
              <a:t>(Barnes 1990)</a:t>
            </a:r>
            <a:endParaRPr kumimoji="1" lang="en-US" altLang="ja-JP" dirty="0" smtClean="0"/>
          </a:p>
          <a:p>
            <a:pPr lvl="1"/>
            <a:r>
              <a:rPr lang="en-US" altLang="ja-JP" dirty="0" smtClean="0"/>
              <a:t>1</a:t>
            </a:r>
            <a:r>
              <a:rPr lang="ja-JP" altLang="en-US" dirty="0" smtClean="0"/>
              <a:t>粒子毎にツリーをたどるのではなく、近傍にいる複数の粒子をまとめてツリーをたどる。</a:t>
            </a:r>
            <a:endParaRPr lang="en-US" altLang="ja-JP" dirty="0" smtClean="0"/>
          </a:p>
          <a:p>
            <a:pPr lvl="1"/>
            <a:r>
              <a:rPr kumimoji="1" lang="ja-JP" altLang="en-US" dirty="0" smtClean="0"/>
              <a:t>ツリーをたどる回数が減らせる。</a:t>
            </a:r>
            <a:endParaRPr kumimoji="1" lang="en-US" altLang="ja-JP" dirty="0" smtClean="0"/>
          </a:p>
          <a:p>
            <a:pPr lvl="1"/>
            <a:r>
              <a:rPr lang="ja-JP" altLang="en-US" dirty="0" smtClean="0"/>
              <a:t>複数の粒子が同じ粒子群と相互作用するため、</a:t>
            </a:r>
            <a:r>
              <a:rPr lang="en-US" altLang="ja-JP" dirty="0" smtClean="0"/>
              <a:t>SIMD</a:t>
            </a:r>
            <a:r>
              <a:rPr lang="ja-JP" altLang="en-US" dirty="0" smtClean="0"/>
              <a:t>化が可能。</a:t>
            </a:r>
            <a:endParaRPr lang="en-US" altLang="ja-JP" dirty="0" smtClean="0"/>
          </a:p>
        </p:txBody>
      </p:sp>
      <p:grpSp>
        <p:nvGrpSpPr>
          <p:cNvPr id="4" name="グループ化 3"/>
          <p:cNvGrpSpPr/>
          <p:nvPr/>
        </p:nvGrpSpPr>
        <p:grpSpPr>
          <a:xfrm>
            <a:off x="367200" y="1526400"/>
            <a:ext cx="5354782" cy="5331487"/>
            <a:chOff x="0" y="2864719"/>
            <a:chExt cx="2764689" cy="2752412"/>
          </a:xfrm>
        </p:grpSpPr>
        <p:grpSp>
          <p:nvGrpSpPr>
            <p:cNvPr id="5" name="グループ化 4"/>
            <p:cNvGrpSpPr/>
            <p:nvPr/>
          </p:nvGrpSpPr>
          <p:grpSpPr>
            <a:xfrm>
              <a:off x="0" y="2864719"/>
              <a:ext cx="2764689" cy="2752412"/>
              <a:chOff x="368563" y="1526874"/>
              <a:chExt cx="5354905" cy="5331126"/>
            </a:xfrm>
            <a:solidFill>
              <a:schemeClr val="bg1"/>
            </a:solidFill>
          </p:grpSpPr>
          <p:sp>
            <p:nvSpPr>
              <p:cNvPr id="18" name="正方形/長方形 17"/>
              <p:cNvSpPr/>
              <p:nvPr/>
            </p:nvSpPr>
            <p:spPr>
              <a:xfrm>
                <a:off x="385314" y="1526874"/>
                <a:ext cx="5331125" cy="533112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a:stCxn id="18" idx="1"/>
                <a:endCxn id="18" idx="3"/>
              </p:cNvCxnSpPr>
              <p:nvPr/>
            </p:nvCxnSpPr>
            <p:spPr>
              <a:xfrm>
                <a:off x="385314" y="4192437"/>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8" idx="2"/>
                <a:endCxn id="18" idx="0"/>
              </p:cNvCxnSpPr>
              <p:nvPr/>
            </p:nvCxnSpPr>
            <p:spPr>
              <a:xfrm flipV="1">
                <a:off x="3050877"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4368885"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717795"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76946" y="2857017"/>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68563" y="5517310"/>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717795" y="2215494"/>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374989" y="2215494"/>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85314" y="6168750"/>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050877" y="4833258"/>
                <a:ext cx="1335024" cy="1004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390386" y="6168750"/>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1061720" y="5522390"/>
                <a:ext cx="0" cy="133561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5044440" y="5522390"/>
                <a:ext cx="0" cy="13243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733800" y="4192437"/>
                <a:ext cx="0" cy="130963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2367280" y="1526875"/>
                <a:ext cx="0" cy="133014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044440" y="1526875"/>
                <a:ext cx="0" cy="133014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1838369" y="232412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840763" y="4297051"/>
                <a:ext cx="422031" cy="4220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169424" y="6296717"/>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175861" y="6314976"/>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175447" y="563201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519690" y="6302359"/>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4514937" y="2337048"/>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5166760" y="2337048"/>
                <a:ext cx="422031" cy="396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485494" y="563201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192970" y="2978516"/>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533967" y="4297614"/>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192970" y="4297963"/>
                <a:ext cx="422031" cy="4220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1844557" y="1683306"/>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円/楕円 5"/>
            <p:cNvSpPr/>
            <p:nvPr/>
          </p:nvSpPr>
          <p:spPr>
            <a:xfrm>
              <a:off x="2304249" y="5152331"/>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43522" y="5162093"/>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923826" y="3110149"/>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311614" y="3103636"/>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8" idx="5"/>
            </p:cNvCxnSpPr>
            <p:nvPr/>
          </p:nvCxnSpPr>
          <p:spPr>
            <a:xfrm>
              <a:off x="1109807" y="3296131"/>
              <a:ext cx="321699" cy="995594"/>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028693" y="3328040"/>
              <a:ext cx="385420" cy="951451"/>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7" idx="7"/>
            </p:cNvCxnSpPr>
            <p:nvPr/>
          </p:nvCxnSpPr>
          <p:spPr>
            <a:xfrm flipV="1">
              <a:off x="429504" y="4554980"/>
              <a:ext cx="990078" cy="63902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6" idx="1"/>
            </p:cNvCxnSpPr>
            <p:nvPr/>
          </p:nvCxnSpPr>
          <p:spPr>
            <a:xfrm flipH="1" flipV="1">
              <a:off x="2044598" y="4529803"/>
              <a:ext cx="291561" cy="654437"/>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567161" y="3848106"/>
              <a:ext cx="1" cy="39281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38" idx="0"/>
            </p:cNvCxnSpPr>
            <p:nvPr/>
          </p:nvCxnSpPr>
          <p:spPr>
            <a:xfrm flipV="1">
              <a:off x="1558328" y="4554980"/>
              <a:ext cx="14577" cy="78179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1329264" y="4407796"/>
              <a:ext cx="99386" cy="6317"/>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7" name="正方形/長方形 56"/>
          <p:cNvSpPr/>
          <p:nvPr/>
        </p:nvSpPr>
        <p:spPr>
          <a:xfrm>
            <a:off x="3134278" y="4266848"/>
            <a:ext cx="1192997" cy="503147"/>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01495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FDPS</a:t>
            </a:r>
            <a:r>
              <a:rPr lang="ja-JP" altLang="en-US" dirty="0" smtClean="0"/>
              <a:t>は以下の流れで粒子シミュレーションを実現する。</a:t>
            </a:r>
            <a:endParaRPr lang="en-US" altLang="ja-JP" dirty="0" smtClean="0"/>
          </a:p>
          <a:p>
            <a:pPr lvl="1"/>
            <a:r>
              <a:rPr lang="ja-JP" altLang="en-US" dirty="0"/>
              <a:t>領域</a:t>
            </a:r>
            <a:r>
              <a:rPr lang="ja-JP" altLang="en-US" dirty="0" smtClean="0"/>
              <a:t>分割</a:t>
            </a:r>
            <a:endParaRPr lang="en-US" altLang="ja-JP" dirty="0" smtClean="0"/>
          </a:p>
          <a:p>
            <a:pPr lvl="2"/>
            <a:r>
              <a:rPr lang="en-US" altLang="ja-JP" dirty="0" smtClean="0"/>
              <a:t>MS</a:t>
            </a:r>
            <a:r>
              <a:rPr lang="ja-JP" altLang="en-US" dirty="0" smtClean="0"/>
              <a:t>法</a:t>
            </a:r>
            <a:endParaRPr lang="en-US" altLang="ja-JP" dirty="0" smtClean="0"/>
          </a:p>
          <a:p>
            <a:pPr lvl="2"/>
            <a:r>
              <a:rPr lang="en-US" altLang="ja-JP" dirty="0" smtClean="0"/>
              <a:t> API</a:t>
            </a:r>
            <a:r>
              <a:rPr lang="ja-JP" altLang="en-US" dirty="0" smtClean="0"/>
              <a:t>は</a:t>
            </a:r>
            <a:r>
              <a:rPr lang="en-US" altLang="ja-JP" dirty="0" err="1" smtClean="0"/>
              <a:t>DomainInfo</a:t>
            </a:r>
            <a:r>
              <a:rPr lang="en-US" altLang="ja-JP" dirty="0"/>
              <a:t>::</a:t>
            </a:r>
            <a:r>
              <a:rPr lang="en-US" altLang="ja-JP" dirty="0" err="1"/>
              <a:t>decomposeDomainAll</a:t>
            </a:r>
            <a:r>
              <a:rPr lang="en-US" altLang="ja-JP" dirty="0"/>
              <a:t>()</a:t>
            </a:r>
          </a:p>
          <a:p>
            <a:pPr lvl="1"/>
            <a:r>
              <a:rPr lang="ja-JP" altLang="en-US" dirty="0"/>
              <a:t>粒子</a:t>
            </a:r>
            <a:r>
              <a:rPr lang="ja-JP" altLang="en-US" dirty="0" smtClean="0"/>
              <a:t>交換</a:t>
            </a:r>
            <a:endParaRPr lang="en-US" altLang="ja-JP" dirty="0"/>
          </a:p>
          <a:p>
            <a:pPr lvl="2"/>
            <a:r>
              <a:rPr lang="en-US" altLang="ja-JP" dirty="0" smtClean="0"/>
              <a:t>API</a:t>
            </a:r>
            <a:r>
              <a:rPr lang="ja-JP" altLang="en-US" dirty="0" smtClean="0"/>
              <a:t>は</a:t>
            </a:r>
            <a:r>
              <a:rPr lang="en-US" altLang="ja-JP" dirty="0" err="1" smtClean="0"/>
              <a:t>ParticleSystem</a:t>
            </a:r>
            <a:r>
              <a:rPr lang="en-US" altLang="ja-JP" dirty="0"/>
              <a:t>::</a:t>
            </a:r>
            <a:r>
              <a:rPr lang="en-US" altLang="ja-JP" dirty="0" err="1"/>
              <a:t>exchangeParticle</a:t>
            </a:r>
            <a:r>
              <a:rPr lang="en-US" altLang="ja-JP" dirty="0"/>
              <a:t>()</a:t>
            </a:r>
          </a:p>
          <a:p>
            <a:pPr lvl="1"/>
            <a:r>
              <a:rPr lang="ja-JP" altLang="en-US" dirty="0"/>
              <a:t>相互作用</a:t>
            </a:r>
            <a:r>
              <a:rPr lang="ja-JP" altLang="en-US" dirty="0" smtClean="0"/>
              <a:t>計算</a:t>
            </a:r>
            <a:endParaRPr lang="en-US" altLang="ja-JP" dirty="0" smtClean="0"/>
          </a:p>
          <a:p>
            <a:pPr lvl="2"/>
            <a:r>
              <a:rPr lang="en-US" altLang="ja-JP" dirty="0" smtClean="0"/>
              <a:t>Barnes</a:t>
            </a:r>
            <a:r>
              <a:rPr lang="ja-JP" altLang="en-US" dirty="0" smtClean="0"/>
              <a:t>ベクトル化したツリー法により計算</a:t>
            </a:r>
            <a:endParaRPr lang="en-US" altLang="ja-JP" dirty="0"/>
          </a:p>
          <a:p>
            <a:pPr lvl="2"/>
            <a:r>
              <a:rPr lang="en-US" altLang="ja-JP" dirty="0" smtClean="0"/>
              <a:t>API</a:t>
            </a:r>
            <a:r>
              <a:rPr lang="ja-JP" altLang="en-US" dirty="0" smtClean="0"/>
              <a:t>は</a:t>
            </a:r>
            <a:r>
              <a:rPr lang="en-US" altLang="ja-JP" dirty="0" err="1" smtClean="0"/>
              <a:t>TreeForForce</a:t>
            </a:r>
            <a:r>
              <a:rPr lang="en-US" altLang="ja-JP" dirty="0"/>
              <a:t>::</a:t>
            </a:r>
            <a:r>
              <a:rPr lang="en-US" altLang="ja-JP" dirty="0" err="1"/>
              <a:t>calcForceAllAndWriteBack</a:t>
            </a:r>
            <a:r>
              <a:rPr lang="en-US" altLang="ja-JP" dirty="0" smtClean="0"/>
              <a:t>()</a:t>
            </a:r>
          </a:p>
          <a:p>
            <a:pPr marL="0" indent="0">
              <a:buNone/>
            </a:pPr>
            <a:endParaRPr kumimoji="1" lang="en-US" altLang="ja-JP" dirty="0" smtClean="0"/>
          </a:p>
          <a:p>
            <a:endParaRPr lang="en-US" altLang="ja-JP" dirty="0" smtClean="0"/>
          </a:p>
        </p:txBody>
      </p:sp>
    </p:spTree>
    <p:extLst>
      <p:ext uri="{BB962C8B-B14F-4D97-AF65-F5344CB8AC3E}">
        <p14:creationId xmlns:p14="http://schemas.microsoft.com/office/powerpoint/2010/main" xmlns="" val="391112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予備スライド</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405120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ツリー構造の作り方</a:t>
            </a:r>
            <a:endParaRPr kumimoji="1" lang="ja-JP" altLang="en-US" dirty="0"/>
          </a:p>
        </p:txBody>
      </p:sp>
      <p:sp>
        <p:nvSpPr>
          <p:cNvPr id="4" name="正方形/長方形 3"/>
          <p:cNvSpPr/>
          <p:nvPr/>
        </p:nvSpPr>
        <p:spPr>
          <a:xfrm>
            <a:off x="385314" y="1526874"/>
            <a:ext cx="5331125" cy="5331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1838369" y="232412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840763" y="4297051"/>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169424" y="6296717"/>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175861" y="631497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175447"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19690" y="6302359"/>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514937" y="2337048"/>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5166760" y="2337048"/>
            <a:ext cx="422031" cy="396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485494"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3192970" y="297851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533967" y="4297614"/>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192970" y="4297963"/>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844557" y="168330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152" idx="4"/>
            <a:endCxn id="140" idx="0"/>
          </p:cNvCxnSpPr>
          <p:nvPr/>
        </p:nvCxnSpPr>
        <p:spPr>
          <a:xfrm flipH="1">
            <a:off x="5993476" y="676808"/>
            <a:ext cx="2826578" cy="1418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152" idx="4"/>
            <a:endCxn id="143" idx="0"/>
          </p:cNvCxnSpPr>
          <p:nvPr/>
        </p:nvCxnSpPr>
        <p:spPr>
          <a:xfrm>
            <a:off x="8820054" y="676808"/>
            <a:ext cx="3149462" cy="14180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52" idx="4"/>
            <a:endCxn id="138" idx="0"/>
          </p:cNvCxnSpPr>
          <p:nvPr/>
        </p:nvCxnSpPr>
        <p:spPr>
          <a:xfrm flipH="1">
            <a:off x="6599599" y="676808"/>
            <a:ext cx="2220455" cy="1418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152" idx="4"/>
            <a:endCxn id="151" idx="0"/>
          </p:cNvCxnSpPr>
          <p:nvPr/>
        </p:nvCxnSpPr>
        <p:spPr>
          <a:xfrm flipH="1">
            <a:off x="7050642" y="676808"/>
            <a:ext cx="1769412" cy="142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円/楕円 137"/>
          <p:cNvSpPr/>
          <p:nvPr/>
        </p:nvSpPr>
        <p:spPr>
          <a:xfrm>
            <a:off x="6454009" y="209562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5847886" y="209562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80164" y="209896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943383" y="209896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1823926" y="209489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1358360" y="2091735"/>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9071455" y="2091735"/>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9653581" y="209896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10017357" y="209896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538150" y="209896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8032510" y="209896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600425" y="210220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6905052" y="209896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18394" y="47348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a:stCxn id="152" idx="4"/>
            <a:endCxn id="148" idx="0"/>
          </p:cNvCxnSpPr>
          <p:nvPr/>
        </p:nvCxnSpPr>
        <p:spPr>
          <a:xfrm flipH="1">
            <a:off x="7683740" y="676808"/>
            <a:ext cx="1136314" cy="142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152" idx="4"/>
            <a:endCxn id="149" idx="0"/>
          </p:cNvCxnSpPr>
          <p:nvPr/>
        </p:nvCxnSpPr>
        <p:spPr>
          <a:xfrm flipH="1">
            <a:off x="8178100" y="676808"/>
            <a:ext cx="641954" cy="142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152" idx="4"/>
            <a:endCxn id="150" idx="0"/>
          </p:cNvCxnSpPr>
          <p:nvPr/>
        </p:nvCxnSpPr>
        <p:spPr>
          <a:xfrm flipH="1">
            <a:off x="8746015" y="676808"/>
            <a:ext cx="74039" cy="142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152" idx="4"/>
            <a:endCxn id="144" idx="0"/>
          </p:cNvCxnSpPr>
          <p:nvPr/>
        </p:nvCxnSpPr>
        <p:spPr>
          <a:xfrm>
            <a:off x="8820054" y="676808"/>
            <a:ext cx="2683896" cy="1414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152" idx="4"/>
            <a:endCxn id="142" idx="0"/>
          </p:cNvCxnSpPr>
          <p:nvPr/>
        </p:nvCxnSpPr>
        <p:spPr>
          <a:xfrm>
            <a:off x="8820054" y="676808"/>
            <a:ext cx="2268919" cy="142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152" idx="4"/>
            <a:endCxn id="141" idx="0"/>
          </p:cNvCxnSpPr>
          <p:nvPr/>
        </p:nvCxnSpPr>
        <p:spPr>
          <a:xfrm>
            <a:off x="8820054" y="676808"/>
            <a:ext cx="1805700" cy="14221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152" idx="4"/>
            <a:endCxn id="147" idx="0"/>
          </p:cNvCxnSpPr>
          <p:nvPr/>
        </p:nvCxnSpPr>
        <p:spPr>
          <a:xfrm>
            <a:off x="8820054" y="676808"/>
            <a:ext cx="1342893" cy="14221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152" idx="4"/>
            <a:endCxn id="146" idx="0"/>
          </p:cNvCxnSpPr>
          <p:nvPr/>
        </p:nvCxnSpPr>
        <p:spPr>
          <a:xfrm>
            <a:off x="8820054" y="676808"/>
            <a:ext cx="979117" cy="142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152" idx="4"/>
            <a:endCxn id="145" idx="0"/>
          </p:cNvCxnSpPr>
          <p:nvPr/>
        </p:nvCxnSpPr>
        <p:spPr>
          <a:xfrm>
            <a:off x="8820054" y="676808"/>
            <a:ext cx="396991" cy="1414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148248" y="3304392"/>
            <a:ext cx="5966857" cy="156966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ツリーセルの中に</a:t>
            </a:r>
            <a:r>
              <a:rPr kumimoji="1" lang="en-US" altLang="ja-JP" sz="2400" dirty="0" smtClean="0"/>
              <a:t>13</a:t>
            </a:r>
            <a:r>
              <a:rPr kumimoji="1" lang="ja-JP" altLang="en-US" sz="2400" dirty="0" smtClean="0"/>
              <a:t>粒子。</a:t>
            </a:r>
            <a:endParaRPr kumimoji="1" lang="en-US" altLang="ja-JP" sz="2400" dirty="0" smtClean="0"/>
          </a:p>
          <a:p>
            <a:pPr marL="342900" indent="-342900">
              <a:buFont typeface="Arial" panose="020B0604020202020204" pitchFamily="34" charset="0"/>
              <a:buChar char="•"/>
            </a:pPr>
            <a:r>
              <a:rPr lang="ja-JP" altLang="en-US" sz="2400" dirty="0"/>
              <a:t>セル</a:t>
            </a:r>
            <a:r>
              <a:rPr lang="ja-JP" altLang="en-US" sz="2400" dirty="0" smtClean="0"/>
              <a:t>の中の粒子数が</a:t>
            </a:r>
            <a:r>
              <a:rPr lang="ja-JP" altLang="en-US" sz="2400" dirty="0"/>
              <a:t>ある</a:t>
            </a:r>
            <a:r>
              <a:rPr lang="ja-JP" altLang="en-US" sz="2400" dirty="0" smtClean="0"/>
              <a:t>粒子数以下になるまで、セルを分割。</a:t>
            </a:r>
            <a:endParaRPr lang="en-US" altLang="ja-JP" sz="2400" dirty="0" smtClean="0"/>
          </a:p>
          <a:p>
            <a:pPr marL="800100" lvl="1" indent="-342900">
              <a:buFont typeface="Arial" panose="020B0604020202020204" pitchFamily="34" charset="0"/>
              <a:buChar char="•"/>
            </a:pPr>
            <a:r>
              <a:rPr lang="ja-JP" altLang="en-US" sz="2400" dirty="0" smtClean="0"/>
              <a:t>ここでは、</a:t>
            </a:r>
            <a:r>
              <a:rPr lang="en-US" altLang="ja-JP" sz="2400" dirty="0" smtClean="0"/>
              <a:t>1</a:t>
            </a:r>
            <a:r>
              <a:rPr lang="ja-JP" altLang="en-US" sz="2400" dirty="0" smtClean="0"/>
              <a:t>粒子になるまで分割。</a:t>
            </a:r>
            <a:endParaRPr lang="en-US" altLang="ja-JP" sz="2400" dirty="0"/>
          </a:p>
        </p:txBody>
      </p:sp>
    </p:spTree>
    <p:extLst>
      <p:ext uri="{BB962C8B-B14F-4D97-AF65-F5344CB8AC3E}">
        <p14:creationId xmlns:p14="http://schemas.microsoft.com/office/powerpoint/2010/main" xmlns="" val="3106537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ツリー構造の作り方</a:t>
            </a:r>
            <a:endParaRPr kumimoji="1" lang="ja-JP" altLang="en-US" dirty="0"/>
          </a:p>
        </p:txBody>
      </p:sp>
      <p:sp>
        <p:nvSpPr>
          <p:cNvPr id="4" name="正方形/長方形 3"/>
          <p:cNvSpPr/>
          <p:nvPr/>
        </p:nvSpPr>
        <p:spPr>
          <a:xfrm>
            <a:off x="385314" y="1526874"/>
            <a:ext cx="5331125" cy="5331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a:stCxn id="4" idx="1"/>
            <a:endCxn id="4" idx="3"/>
          </p:cNvCxnSpPr>
          <p:nvPr/>
        </p:nvCxnSpPr>
        <p:spPr>
          <a:xfrm>
            <a:off x="385314" y="419243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4" idx="2"/>
            <a:endCxn id="4" idx="0"/>
          </p:cNvCxnSpPr>
          <p:nvPr/>
        </p:nvCxnSpPr>
        <p:spPr>
          <a:xfrm flipV="1">
            <a:off x="3050877"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1838369" y="232412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840763" y="4297051"/>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169424" y="6296717"/>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175861" y="631497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175447"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19690" y="6302359"/>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514937" y="2337048"/>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5166760" y="2337048"/>
            <a:ext cx="422031" cy="396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485494"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3192970" y="297851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533967" y="4297614"/>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192970" y="4297963"/>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844557" y="168330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H="1">
            <a:off x="6236723" y="550380"/>
            <a:ext cx="2583331" cy="1509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99958" y="550380"/>
            <a:ext cx="2265667" cy="1420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154" idx="7"/>
          </p:cNvCxnSpPr>
          <p:nvPr/>
        </p:nvCxnSpPr>
        <p:spPr>
          <a:xfrm flipH="1">
            <a:off x="7845559" y="550380"/>
            <a:ext cx="974498" cy="1449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820054" y="582635"/>
            <a:ext cx="325483" cy="1387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151" idx="0"/>
          </p:cNvCxnSpPr>
          <p:nvPr/>
        </p:nvCxnSpPr>
        <p:spPr>
          <a:xfrm flipH="1">
            <a:off x="7050642" y="1970543"/>
            <a:ext cx="720749" cy="1531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endCxn id="149" idx="0"/>
          </p:cNvCxnSpPr>
          <p:nvPr/>
        </p:nvCxnSpPr>
        <p:spPr>
          <a:xfrm>
            <a:off x="7771388" y="1970543"/>
            <a:ext cx="406712" cy="1531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endCxn id="150" idx="0"/>
          </p:cNvCxnSpPr>
          <p:nvPr/>
        </p:nvCxnSpPr>
        <p:spPr>
          <a:xfrm flipH="1">
            <a:off x="8746015" y="1946802"/>
            <a:ext cx="399523" cy="15581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53" idx="4"/>
            <a:endCxn id="145" idx="0"/>
          </p:cNvCxnSpPr>
          <p:nvPr/>
        </p:nvCxnSpPr>
        <p:spPr>
          <a:xfrm>
            <a:off x="9150715" y="2173861"/>
            <a:ext cx="66330" cy="13206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147" idx="0"/>
          </p:cNvCxnSpPr>
          <p:nvPr/>
        </p:nvCxnSpPr>
        <p:spPr>
          <a:xfrm flipH="1">
            <a:off x="10162947" y="1952556"/>
            <a:ext cx="921335" cy="15491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endCxn id="143" idx="0"/>
          </p:cNvCxnSpPr>
          <p:nvPr/>
        </p:nvCxnSpPr>
        <p:spPr>
          <a:xfrm>
            <a:off x="11084282" y="1952556"/>
            <a:ext cx="885234" cy="1545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160" idx="3"/>
            <a:endCxn id="141" idx="0"/>
          </p:cNvCxnSpPr>
          <p:nvPr/>
        </p:nvCxnSpPr>
        <p:spPr>
          <a:xfrm flipH="1">
            <a:off x="10625754" y="2137556"/>
            <a:ext cx="391335" cy="13641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155" idx="0"/>
            <a:endCxn id="140" idx="0"/>
          </p:cNvCxnSpPr>
          <p:nvPr/>
        </p:nvCxnSpPr>
        <p:spPr>
          <a:xfrm flipH="1">
            <a:off x="5993476" y="1971757"/>
            <a:ext cx="254687" cy="1526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円/楕円 137"/>
          <p:cNvSpPr/>
          <p:nvPr/>
        </p:nvSpPr>
        <p:spPr>
          <a:xfrm>
            <a:off x="6454009" y="3498391"/>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5847886" y="3498391"/>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80164" y="350173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943383" y="350173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1823926" y="349767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1358360" y="349450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9071455" y="349450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9653581" y="350173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10017357" y="350173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538150" y="350173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8032510" y="350173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600425" y="350497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6905052" y="350173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18394" y="47348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904905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767201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6146503" y="1971757"/>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10987314" y="196401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コネクタ 74"/>
          <p:cNvCxnSpPr>
            <a:stCxn id="155" idx="5"/>
            <a:endCxn id="138" idx="0"/>
          </p:cNvCxnSpPr>
          <p:nvPr/>
        </p:nvCxnSpPr>
        <p:spPr>
          <a:xfrm>
            <a:off x="6320047" y="2145301"/>
            <a:ext cx="279552" cy="13530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154" idx="4"/>
            <a:endCxn id="148" idx="0"/>
          </p:cNvCxnSpPr>
          <p:nvPr/>
        </p:nvCxnSpPr>
        <p:spPr>
          <a:xfrm flipH="1">
            <a:off x="7683740" y="2173861"/>
            <a:ext cx="89935" cy="13278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153" idx="5"/>
            <a:endCxn id="146" idx="0"/>
          </p:cNvCxnSpPr>
          <p:nvPr/>
        </p:nvCxnSpPr>
        <p:spPr>
          <a:xfrm>
            <a:off x="9222599" y="2144086"/>
            <a:ext cx="576572" cy="1357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160" idx="4"/>
            <a:endCxn id="142" idx="0"/>
          </p:cNvCxnSpPr>
          <p:nvPr/>
        </p:nvCxnSpPr>
        <p:spPr>
          <a:xfrm flipH="1">
            <a:off x="11088973" y="2167331"/>
            <a:ext cx="1" cy="13344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160" idx="5"/>
            <a:endCxn id="144" idx="0"/>
          </p:cNvCxnSpPr>
          <p:nvPr/>
        </p:nvCxnSpPr>
        <p:spPr>
          <a:xfrm>
            <a:off x="11160858" y="2137556"/>
            <a:ext cx="343092" cy="1356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872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ツリー構造の作り方</a:t>
            </a:r>
            <a:endParaRPr kumimoji="1" lang="ja-JP" altLang="en-US" dirty="0"/>
          </a:p>
        </p:txBody>
      </p:sp>
      <p:sp>
        <p:nvSpPr>
          <p:cNvPr id="4" name="正方形/長方形 3"/>
          <p:cNvSpPr/>
          <p:nvPr/>
        </p:nvSpPr>
        <p:spPr>
          <a:xfrm>
            <a:off x="385314" y="1526874"/>
            <a:ext cx="5331125" cy="5331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a:stCxn id="4" idx="1"/>
            <a:endCxn id="4" idx="3"/>
          </p:cNvCxnSpPr>
          <p:nvPr/>
        </p:nvCxnSpPr>
        <p:spPr>
          <a:xfrm>
            <a:off x="385314" y="419243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4" idx="2"/>
            <a:endCxn id="4" idx="0"/>
          </p:cNvCxnSpPr>
          <p:nvPr/>
        </p:nvCxnSpPr>
        <p:spPr>
          <a:xfrm flipV="1">
            <a:off x="3050877"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36888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71779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76946" y="285701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68563" y="5517310"/>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1838369" y="232412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840763" y="4297051"/>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169424" y="6296717"/>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175861" y="631497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175447"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19690" y="6302359"/>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514937" y="2337048"/>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5166760" y="2337048"/>
            <a:ext cx="422031" cy="396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485494"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3192970" y="297851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533967" y="4297614"/>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192970" y="4297963"/>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844557" y="168330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H="1">
            <a:off x="6236723" y="550380"/>
            <a:ext cx="2583331" cy="1509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99958" y="550380"/>
            <a:ext cx="2265667" cy="1420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154" idx="7"/>
          </p:cNvCxnSpPr>
          <p:nvPr/>
        </p:nvCxnSpPr>
        <p:spPr>
          <a:xfrm flipH="1">
            <a:off x="7845559" y="550380"/>
            <a:ext cx="974498" cy="1449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820054" y="582635"/>
            <a:ext cx="325483" cy="1387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7347259" y="1970543"/>
            <a:ext cx="424131" cy="1536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771388" y="1970543"/>
            <a:ext cx="364137" cy="1536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8743210" y="1946802"/>
            <a:ext cx="402327" cy="1507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9134284" y="1928626"/>
            <a:ext cx="373350" cy="15253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10389218" y="1952556"/>
            <a:ext cx="695063" cy="1501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1084282" y="1952556"/>
            <a:ext cx="652605" cy="1521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1084281" y="1952556"/>
            <a:ext cx="0" cy="1537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11493788" y="3480315"/>
            <a:ext cx="243098" cy="143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1736887" y="3490216"/>
            <a:ext cx="228978" cy="141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10186533" y="3414982"/>
            <a:ext cx="204351"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0398557" y="3414982"/>
            <a:ext cx="241734" cy="14895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155" idx="0"/>
          </p:cNvCxnSpPr>
          <p:nvPr/>
        </p:nvCxnSpPr>
        <p:spPr>
          <a:xfrm>
            <a:off x="6248163" y="1971757"/>
            <a:ext cx="9632" cy="14878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5993477" y="3453992"/>
            <a:ext cx="260528"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278477" y="3453992"/>
            <a:ext cx="345256" cy="1457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7055228" y="3453992"/>
            <a:ext cx="300782"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7364145" y="3414982"/>
            <a:ext cx="327188"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8144052" y="3506638"/>
            <a:ext cx="35341" cy="1404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9219593" y="3453992"/>
            <a:ext cx="28903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9521760" y="3414982"/>
            <a:ext cx="297163" cy="15070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8743210" y="3453992"/>
            <a:ext cx="3534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endCxn id="142" idx="0"/>
          </p:cNvCxnSpPr>
          <p:nvPr/>
        </p:nvCxnSpPr>
        <p:spPr>
          <a:xfrm>
            <a:off x="11084281" y="3480315"/>
            <a:ext cx="4692" cy="14138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円/楕円 137"/>
          <p:cNvSpPr/>
          <p:nvPr/>
        </p:nvSpPr>
        <p:spPr>
          <a:xfrm>
            <a:off x="6454009" y="489077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5847886" y="4890778"/>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80164" y="4894125"/>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943383" y="489412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1823926" y="489005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1358360" y="4886893"/>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9071455" y="4886893"/>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9653581" y="489412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10017357" y="4894125"/>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538150" y="489412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8032510" y="489412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600425" y="489736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6905052" y="4894126"/>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18394" y="47348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904905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767201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6146503" y="1971757"/>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8631733"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8037340" y="341541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7243315" y="3414981"/>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6166471" y="34149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10987314" y="196401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0980096" y="340866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0314035"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9412524" y="341244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11646157" y="341244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778706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ツリー構造の作り方</a:t>
            </a:r>
            <a:endParaRPr kumimoji="1" lang="ja-JP" altLang="en-US" dirty="0"/>
          </a:p>
        </p:txBody>
      </p:sp>
      <p:grpSp>
        <p:nvGrpSpPr>
          <p:cNvPr id="3" name="グループ化 2"/>
          <p:cNvGrpSpPr/>
          <p:nvPr/>
        </p:nvGrpSpPr>
        <p:grpSpPr>
          <a:xfrm>
            <a:off x="368563" y="1526874"/>
            <a:ext cx="5354905" cy="5331126"/>
            <a:chOff x="368563" y="1526874"/>
            <a:chExt cx="5354905" cy="5331126"/>
          </a:xfrm>
        </p:grpSpPr>
        <p:sp>
          <p:nvSpPr>
            <p:cNvPr id="4" name="正方形/長方形 3"/>
            <p:cNvSpPr/>
            <p:nvPr/>
          </p:nvSpPr>
          <p:spPr>
            <a:xfrm>
              <a:off x="385314" y="1526874"/>
              <a:ext cx="5331125" cy="5331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a:stCxn id="4" idx="1"/>
              <a:endCxn id="4" idx="3"/>
            </p:cNvCxnSpPr>
            <p:nvPr/>
          </p:nvCxnSpPr>
          <p:spPr>
            <a:xfrm>
              <a:off x="385314" y="419243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4" idx="2"/>
              <a:endCxn id="4" idx="0"/>
            </p:cNvCxnSpPr>
            <p:nvPr/>
          </p:nvCxnSpPr>
          <p:spPr>
            <a:xfrm flipV="1">
              <a:off x="3050877"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36888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71779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76946" y="285701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68563" y="5517310"/>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717795" y="2215494"/>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374989" y="2215494"/>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85314" y="6168750"/>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050877" y="4833258"/>
              <a:ext cx="1335024" cy="10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390386" y="6168750"/>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1061720" y="5522390"/>
              <a:ext cx="0" cy="133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044440" y="5522390"/>
              <a:ext cx="0" cy="132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3733800" y="4192437"/>
              <a:ext cx="0" cy="1309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2367280" y="1526875"/>
              <a:ext cx="0" cy="1330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044440" y="1526875"/>
              <a:ext cx="0" cy="1330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1838369" y="232412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840763" y="4297051"/>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169424" y="6296717"/>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175861" y="631497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175447"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19690" y="6302359"/>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514937" y="2337048"/>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5166760" y="2337048"/>
              <a:ext cx="422031" cy="396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485494"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3192970" y="297851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533967" y="4297614"/>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192970" y="4297963"/>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844557" y="168330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 name="直線コネクタ 7"/>
          <p:cNvCxnSpPr/>
          <p:nvPr/>
        </p:nvCxnSpPr>
        <p:spPr>
          <a:xfrm flipH="1">
            <a:off x="6236723" y="550380"/>
            <a:ext cx="2583331" cy="1509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99958" y="550380"/>
            <a:ext cx="2265667" cy="1420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154" idx="7"/>
          </p:cNvCxnSpPr>
          <p:nvPr/>
        </p:nvCxnSpPr>
        <p:spPr>
          <a:xfrm flipH="1">
            <a:off x="7845559" y="550380"/>
            <a:ext cx="974498" cy="1449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820054" y="582635"/>
            <a:ext cx="325483" cy="1387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7347259" y="1970543"/>
            <a:ext cx="424131" cy="1536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771388" y="1970543"/>
            <a:ext cx="364137" cy="1536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8743210" y="1946802"/>
            <a:ext cx="402327" cy="1507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9134284" y="1928626"/>
            <a:ext cx="373350" cy="15253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10389218" y="1952556"/>
            <a:ext cx="695063" cy="1501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1084282" y="1952556"/>
            <a:ext cx="652605" cy="1521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1084281" y="1952556"/>
            <a:ext cx="0" cy="1537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11493788" y="3480315"/>
            <a:ext cx="243098" cy="143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1736887" y="3490216"/>
            <a:ext cx="228978" cy="141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10186533" y="3414982"/>
            <a:ext cx="204351"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0398557" y="3414982"/>
            <a:ext cx="241734" cy="14895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155" idx="0"/>
          </p:cNvCxnSpPr>
          <p:nvPr/>
        </p:nvCxnSpPr>
        <p:spPr>
          <a:xfrm>
            <a:off x="6248163" y="1971757"/>
            <a:ext cx="9632" cy="14878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5993477" y="3453992"/>
            <a:ext cx="260528"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278477" y="3453992"/>
            <a:ext cx="345256" cy="1457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7055228" y="3453992"/>
            <a:ext cx="300782"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7364145" y="3414982"/>
            <a:ext cx="327188"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8144052" y="3506638"/>
            <a:ext cx="35341" cy="1404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9219593" y="3453992"/>
            <a:ext cx="28903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9521760" y="3414982"/>
            <a:ext cx="297163" cy="15070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8743210" y="3453992"/>
            <a:ext cx="3534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1084281" y="3480315"/>
            <a:ext cx="0" cy="14659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円/楕円 137"/>
          <p:cNvSpPr/>
          <p:nvPr/>
        </p:nvSpPr>
        <p:spPr>
          <a:xfrm>
            <a:off x="6454009" y="6314332"/>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5847886" y="6314332"/>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80164" y="631767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943383" y="491022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1823926" y="6313611"/>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1358360" y="631044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9071455" y="631044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9653581"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10017357" y="6317679"/>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538150"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8032510" y="4919185"/>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600425" y="492242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6905052"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18394" y="47348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904905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767201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6146503" y="1971757"/>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8631733"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8037340" y="341541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7243315" y="3414981"/>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6166471" y="34149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10987314" y="196401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0980096" y="340866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0314035"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9412524" y="341244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11646157" y="341244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p:cNvCxnSpPr>
            <a:endCxn id="140" idx="0"/>
          </p:cNvCxnSpPr>
          <p:nvPr/>
        </p:nvCxnSpPr>
        <p:spPr>
          <a:xfrm flipH="1">
            <a:off x="5993476" y="4867225"/>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10177431" y="4884121"/>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10634111" y="486341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1496964" y="4874324"/>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11962214" y="4863340"/>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a:off x="9213577" y="4877616"/>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9803336" y="4873731"/>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H="1">
            <a:off x="6604731" y="489451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7056142" y="4849610"/>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a:off x="7676472" y="486727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円/楕円 106"/>
          <p:cNvSpPr/>
          <p:nvPr/>
        </p:nvSpPr>
        <p:spPr>
          <a:xfrm>
            <a:off x="5892681" y="477588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6953350" y="47758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0085714" y="476891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7585387" y="477180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6522907" y="476891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11873834" y="4773121"/>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9724936" y="47690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9117640" y="476556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11406479" y="4770398"/>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10538209" y="476168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889495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構成</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FDPS</a:t>
            </a:r>
            <a:r>
              <a:rPr kumimoji="1" lang="ja-JP" altLang="en-US" dirty="0" smtClean="0"/>
              <a:t>の実装方針</a:t>
            </a:r>
            <a:endParaRPr kumimoji="1" lang="en-US" altLang="ja-JP" dirty="0" smtClean="0"/>
          </a:p>
          <a:p>
            <a:r>
              <a:rPr kumimoji="1" lang="en-US" altLang="ja-JP" dirty="0" smtClean="0"/>
              <a:t>FDPS</a:t>
            </a:r>
            <a:r>
              <a:rPr kumimoji="1" lang="ja-JP" altLang="en-US" dirty="0" smtClean="0"/>
              <a:t>を用いた粒子シミュレーションの流れ。</a:t>
            </a:r>
            <a:endParaRPr kumimoji="1" lang="en-US" altLang="ja-JP" dirty="0" smtClean="0"/>
          </a:p>
          <a:p>
            <a:pPr lvl="1"/>
            <a:r>
              <a:rPr kumimoji="1" lang="ja-JP" altLang="en-US" dirty="0" smtClean="0"/>
              <a:t>領域分割</a:t>
            </a:r>
            <a:endParaRPr kumimoji="1" lang="en-US" altLang="ja-JP" dirty="0" smtClean="0"/>
          </a:p>
          <a:p>
            <a:pPr lvl="1"/>
            <a:r>
              <a:rPr lang="ja-JP" altLang="en-US" dirty="0" smtClean="0"/>
              <a:t>粒子交換</a:t>
            </a:r>
            <a:endParaRPr lang="en-US" altLang="ja-JP" dirty="0" smtClean="0"/>
          </a:p>
          <a:p>
            <a:pPr lvl="1"/>
            <a:r>
              <a:rPr kumimoji="1" lang="ja-JP" altLang="en-US" dirty="0"/>
              <a:t>相互</a:t>
            </a:r>
            <a:r>
              <a:rPr kumimoji="1" lang="ja-JP" altLang="en-US" dirty="0" smtClean="0"/>
              <a:t>作用計算</a:t>
            </a:r>
            <a:endParaRPr kumimoji="1" lang="en-US" altLang="ja-JP" dirty="0" smtClean="0"/>
          </a:p>
          <a:p>
            <a:pPr lvl="2"/>
            <a:r>
              <a:rPr lang="ja-JP" altLang="en-US" dirty="0"/>
              <a:t>ツリー</a:t>
            </a:r>
            <a:r>
              <a:rPr lang="ja-JP" altLang="en-US" dirty="0" smtClean="0"/>
              <a:t>構造</a:t>
            </a:r>
            <a:endParaRPr lang="en-US" altLang="ja-JP" dirty="0" smtClean="0"/>
          </a:p>
          <a:p>
            <a:pPr lvl="2"/>
            <a:r>
              <a:rPr lang="ja-JP" altLang="en-US" dirty="0" smtClean="0"/>
              <a:t>相互作用に必要な粒子交換</a:t>
            </a:r>
            <a:endParaRPr lang="en-US" altLang="ja-JP" dirty="0" smtClean="0"/>
          </a:p>
          <a:p>
            <a:pPr lvl="2"/>
            <a:r>
              <a:rPr kumimoji="1" lang="en-US" altLang="ja-JP" dirty="0" smtClean="0"/>
              <a:t>Barnes</a:t>
            </a:r>
            <a:r>
              <a:rPr kumimoji="1" lang="ja-JP" altLang="en-US" dirty="0" smtClean="0"/>
              <a:t>ベクトル化</a:t>
            </a:r>
            <a:endParaRPr kumimoji="1" lang="en-US" altLang="ja-JP" dirty="0" smtClean="0"/>
          </a:p>
          <a:p>
            <a:r>
              <a:rPr lang="ja-JP" altLang="en-US" dirty="0"/>
              <a:t>まとめ</a:t>
            </a:r>
            <a:endParaRPr kumimoji="1" lang="en-US" altLang="ja-JP" dirty="0" smtClean="0"/>
          </a:p>
        </p:txBody>
      </p:sp>
    </p:spTree>
    <p:extLst>
      <p:ext uri="{BB962C8B-B14F-4D97-AF65-F5344CB8AC3E}">
        <p14:creationId xmlns:p14="http://schemas.microsoft.com/office/powerpoint/2010/main" xmlns="" val="347972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短距離力の計算</a:t>
            </a:r>
            <a:endParaRPr kumimoji="1" lang="ja-JP" altLang="en-US" dirty="0"/>
          </a:p>
        </p:txBody>
      </p:sp>
      <p:grpSp>
        <p:nvGrpSpPr>
          <p:cNvPr id="4" name="グループ化 3"/>
          <p:cNvGrpSpPr/>
          <p:nvPr/>
        </p:nvGrpSpPr>
        <p:grpSpPr>
          <a:xfrm>
            <a:off x="2525248" y="1285240"/>
            <a:ext cx="7141504" cy="3881119"/>
            <a:chOff x="367200" y="473489"/>
            <a:chExt cx="11747905" cy="6384511"/>
          </a:xfrm>
        </p:grpSpPr>
        <p:grpSp>
          <p:nvGrpSpPr>
            <p:cNvPr id="3" name="グループ化 2"/>
            <p:cNvGrpSpPr/>
            <p:nvPr/>
          </p:nvGrpSpPr>
          <p:grpSpPr>
            <a:xfrm>
              <a:off x="5847886" y="473489"/>
              <a:ext cx="6267219" cy="6135370"/>
              <a:chOff x="5847886" y="473489"/>
              <a:chExt cx="6267219" cy="6135370"/>
            </a:xfrm>
          </p:grpSpPr>
          <p:cxnSp>
            <p:nvCxnSpPr>
              <p:cNvPr id="8" name="直線コネクタ 7"/>
              <p:cNvCxnSpPr/>
              <p:nvPr/>
            </p:nvCxnSpPr>
            <p:spPr>
              <a:xfrm flipH="1">
                <a:off x="6236723" y="550380"/>
                <a:ext cx="2583331" cy="1509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99958" y="550380"/>
                <a:ext cx="2265667" cy="1420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154" idx="7"/>
              </p:cNvCxnSpPr>
              <p:nvPr/>
            </p:nvCxnSpPr>
            <p:spPr>
              <a:xfrm flipH="1">
                <a:off x="7845559" y="550380"/>
                <a:ext cx="974498" cy="1449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820054" y="582635"/>
                <a:ext cx="325483" cy="1387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7347259" y="1970543"/>
                <a:ext cx="424131" cy="1536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771388" y="1970543"/>
                <a:ext cx="364137" cy="1536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8743210" y="1946802"/>
                <a:ext cx="402327" cy="1507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9134284" y="1928626"/>
                <a:ext cx="373350" cy="15253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10389218" y="1952556"/>
                <a:ext cx="695063" cy="1501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1084282" y="1952556"/>
                <a:ext cx="652605" cy="1521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1084281" y="1952556"/>
                <a:ext cx="0" cy="1537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11493788" y="3480315"/>
                <a:ext cx="243098" cy="143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1736887" y="3490216"/>
                <a:ext cx="228978" cy="141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10186533" y="3414982"/>
                <a:ext cx="204351"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0398557" y="3414982"/>
                <a:ext cx="241734" cy="14895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155" idx="0"/>
              </p:cNvCxnSpPr>
              <p:nvPr/>
            </p:nvCxnSpPr>
            <p:spPr>
              <a:xfrm>
                <a:off x="6248163" y="1971757"/>
                <a:ext cx="9632" cy="14878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5993477" y="3453992"/>
                <a:ext cx="260528"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278477" y="3453992"/>
                <a:ext cx="345256" cy="1457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7055228" y="3453992"/>
                <a:ext cx="300782"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7364145" y="3414982"/>
                <a:ext cx="327188"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8144052" y="3506638"/>
                <a:ext cx="35341" cy="1404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9219593" y="3453992"/>
                <a:ext cx="28903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9521760" y="3414982"/>
                <a:ext cx="297163" cy="15070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8743210" y="3453992"/>
                <a:ext cx="3534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1084281" y="3480315"/>
                <a:ext cx="0" cy="14659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円/楕円 137"/>
              <p:cNvSpPr/>
              <p:nvPr/>
            </p:nvSpPr>
            <p:spPr>
              <a:xfrm>
                <a:off x="6454009" y="6314332"/>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5847886" y="6314332"/>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80164" y="6317679"/>
                <a:ext cx="291179" cy="2911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943383" y="4872460"/>
                <a:ext cx="291180" cy="2911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1823926" y="6313611"/>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1358360" y="631044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9071455" y="6310447"/>
                <a:ext cx="291179" cy="2911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9653581"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10017357" y="6317679"/>
                <a:ext cx="291179" cy="291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538150"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8032510" y="4828221"/>
                <a:ext cx="291180" cy="2911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600425" y="4831453"/>
                <a:ext cx="291180" cy="291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6905052"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18394" y="47348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904905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767201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6146503" y="1971757"/>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8631733"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8037340" y="341541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7243315" y="3414981"/>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6166471" y="34149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10987314" y="196401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0980096" y="340866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0314035"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9412524" y="341244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11646157" y="341244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p:cNvCxnSpPr>
                <a:endCxn id="140" idx="0"/>
              </p:cNvCxnSpPr>
              <p:nvPr/>
            </p:nvCxnSpPr>
            <p:spPr>
              <a:xfrm flipH="1">
                <a:off x="5993476" y="4867225"/>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10177431" y="4884121"/>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10634111" y="486341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1496964" y="4874324"/>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11962214" y="4863340"/>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a:off x="9213577" y="4877616"/>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9803336" y="4873731"/>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H="1">
                <a:off x="6604731" y="489451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7056142" y="4849610"/>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a:off x="7676472" y="486727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円/楕円 106"/>
              <p:cNvSpPr/>
              <p:nvPr/>
            </p:nvSpPr>
            <p:spPr>
              <a:xfrm>
                <a:off x="5892681" y="477588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6953350" y="47758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0085714" y="476891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7585387" y="477180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6522907" y="476891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11873834" y="4773121"/>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9724936" y="47690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9117640" y="476556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11406479" y="4770398"/>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10538209" y="476168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0" name="グループ化 119"/>
            <p:cNvGrpSpPr/>
            <p:nvPr/>
          </p:nvGrpSpPr>
          <p:grpSpPr>
            <a:xfrm>
              <a:off x="367200" y="1526400"/>
              <a:ext cx="5354782" cy="5331600"/>
              <a:chOff x="3080299" y="2864718"/>
              <a:chExt cx="2764689" cy="2752412"/>
            </a:xfrm>
          </p:grpSpPr>
          <p:grpSp>
            <p:nvGrpSpPr>
              <p:cNvPr id="121" name="グループ化 120"/>
              <p:cNvGrpSpPr/>
              <p:nvPr/>
            </p:nvGrpSpPr>
            <p:grpSpPr>
              <a:xfrm>
                <a:off x="3080299" y="2864718"/>
                <a:ext cx="2764689" cy="2752412"/>
                <a:chOff x="368563" y="1526874"/>
                <a:chExt cx="5354905" cy="5331126"/>
              </a:xfrm>
            </p:grpSpPr>
            <p:sp>
              <p:nvSpPr>
                <p:cNvPr id="125" name="正方形/長方形 124"/>
                <p:cNvSpPr/>
                <p:nvPr/>
              </p:nvSpPr>
              <p:spPr>
                <a:xfrm>
                  <a:off x="385314" y="1526874"/>
                  <a:ext cx="5331127" cy="5331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コネクタ 125"/>
                <p:cNvCxnSpPr>
                  <a:stCxn id="125" idx="1"/>
                  <a:endCxn id="125" idx="3"/>
                </p:cNvCxnSpPr>
                <p:nvPr/>
              </p:nvCxnSpPr>
              <p:spPr>
                <a:xfrm>
                  <a:off x="385314" y="419243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a:stCxn id="125" idx="2"/>
                  <a:endCxn id="125" idx="0"/>
                </p:cNvCxnSpPr>
                <p:nvPr/>
              </p:nvCxnSpPr>
              <p:spPr>
                <a:xfrm flipV="1">
                  <a:off x="3050877"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V="1">
                  <a:off x="436888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V="1">
                  <a:off x="171779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376946" y="285701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368563" y="5517310"/>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1717795" y="2215494"/>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374989" y="2215494"/>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385314" y="6168750"/>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V="1">
                  <a:off x="3050877" y="4833258"/>
                  <a:ext cx="1335024" cy="10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4390386" y="6168750"/>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1061720" y="5522390"/>
                  <a:ext cx="0" cy="133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V="1">
                  <a:off x="5044440" y="5522390"/>
                  <a:ext cx="0" cy="132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3733800" y="4192437"/>
                  <a:ext cx="0" cy="1309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2367280" y="1526875"/>
                  <a:ext cx="0" cy="1330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5044440" y="1526875"/>
                  <a:ext cx="0" cy="1330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円/楕円 167"/>
                <p:cNvSpPr/>
                <p:nvPr/>
              </p:nvSpPr>
              <p:spPr>
                <a:xfrm>
                  <a:off x="1838369" y="232412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3840763" y="4297051"/>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5169424" y="6296717"/>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3175861" y="631497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1175447"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519690" y="6302359"/>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4514937" y="2337048"/>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5166760" y="2337048"/>
                  <a:ext cx="422031" cy="396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4485494"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3192970" y="297851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2533967" y="4297614"/>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3192970" y="4297963"/>
                  <a:ext cx="422031" cy="4220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1844596" y="1683306"/>
                  <a:ext cx="421210"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2" name="直線矢印コネクタ 121"/>
              <p:cNvCxnSpPr/>
              <p:nvPr/>
            </p:nvCxnSpPr>
            <p:spPr>
              <a:xfrm flipH="1" flipV="1">
                <a:off x="4665738" y="4400774"/>
                <a:ext cx="225503" cy="43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H="1" flipV="1">
                <a:off x="4409144" y="4410468"/>
                <a:ext cx="225503" cy="436"/>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4" name="円/楕円 123"/>
              <p:cNvSpPr/>
              <p:nvPr/>
            </p:nvSpPr>
            <p:spPr>
              <a:xfrm>
                <a:off x="4141224" y="3907190"/>
                <a:ext cx="1020880" cy="102088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 name="テキスト ボックス 4"/>
          <p:cNvSpPr txBox="1"/>
          <p:nvPr/>
        </p:nvSpPr>
        <p:spPr>
          <a:xfrm>
            <a:off x="650300" y="5354133"/>
            <a:ext cx="11233956" cy="830997"/>
          </a:xfrm>
          <a:prstGeom prst="rect">
            <a:avLst/>
          </a:prstGeom>
          <a:noFill/>
        </p:spPr>
        <p:txBody>
          <a:bodyPr wrap="square" rtlCol="0">
            <a:spAutoFit/>
          </a:bodyPr>
          <a:lstStyle/>
          <a:p>
            <a:r>
              <a:rPr lang="ja-JP" altLang="en-US" sz="2400" dirty="0" smtClean="0"/>
              <a:t>ツリーをたどり、ツリーセルが力を計算したい粒子から十分遠ければ、ツリーをたどるのをやめる。近ければ更に深く探査する。</a:t>
            </a:r>
            <a:endParaRPr lang="en-US" altLang="ja-JP" sz="2400" dirty="0" smtClean="0"/>
          </a:p>
        </p:txBody>
      </p:sp>
    </p:spTree>
    <p:extLst>
      <p:ext uri="{BB962C8B-B14F-4D97-AF65-F5344CB8AC3E}">
        <p14:creationId xmlns:p14="http://schemas.microsoft.com/office/powerpoint/2010/main" xmlns="" val="3177690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長距離力</a:t>
            </a:r>
            <a:r>
              <a:rPr lang="ja-JP" altLang="en-US" dirty="0" smtClean="0"/>
              <a:t>の計算</a:t>
            </a:r>
            <a:endParaRPr kumimoji="1" lang="ja-JP" altLang="en-US" dirty="0"/>
          </a:p>
        </p:txBody>
      </p:sp>
      <p:grpSp>
        <p:nvGrpSpPr>
          <p:cNvPr id="4" name="グループ化 3"/>
          <p:cNvGrpSpPr/>
          <p:nvPr/>
        </p:nvGrpSpPr>
        <p:grpSpPr>
          <a:xfrm>
            <a:off x="2287442" y="1405779"/>
            <a:ext cx="6966568" cy="3785981"/>
            <a:chOff x="367200" y="473489"/>
            <a:chExt cx="11747905" cy="6384398"/>
          </a:xfrm>
        </p:grpSpPr>
        <p:grpSp>
          <p:nvGrpSpPr>
            <p:cNvPr id="3" name="グループ化 2"/>
            <p:cNvGrpSpPr/>
            <p:nvPr/>
          </p:nvGrpSpPr>
          <p:grpSpPr>
            <a:xfrm>
              <a:off x="5847886" y="473489"/>
              <a:ext cx="6267219" cy="6135370"/>
              <a:chOff x="5847886" y="473489"/>
              <a:chExt cx="6267219" cy="6135370"/>
            </a:xfrm>
          </p:grpSpPr>
          <p:cxnSp>
            <p:nvCxnSpPr>
              <p:cNvPr id="8" name="直線コネクタ 7"/>
              <p:cNvCxnSpPr/>
              <p:nvPr/>
            </p:nvCxnSpPr>
            <p:spPr>
              <a:xfrm flipH="1">
                <a:off x="6236723" y="550380"/>
                <a:ext cx="2583331" cy="1509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99958" y="550380"/>
                <a:ext cx="2265667" cy="1420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154" idx="7"/>
              </p:cNvCxnSpPr>
              <p:nvPr/>
            </p:nvCxnSpPr>
            <p:spPr>
              <a:xfrm flipH="1">
                <a:off x="7845559" y="550380"/>
                <a:ext cx="974498" cy="1449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820054" y="582635"/>
                <a:ext cx="325483" cy="1387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7347259" y="1970543"/>
                <a:ext cx="424131" cy="1536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771388" y="1970543"/>
                <a:ext cx="364137" cy="1536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8743210" y="1946802"/>
                <a:ext cx="402327" cy="1507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9134284" y="1928626"/>
                <a:ext cx="373350" cy="15253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10389218" y="1952556"/>
                <a:ext cx="695063" cy="1501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1084282" y="1952556"/>
                <a:ext cx="652605" cy="1521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1084281" y="1952556"/>
                <a:ext cx="0" cy="1537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11493788" y="3480315"/>
                <a:ext cx="243098" cy="143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1736887" y="3490216"/>
                <a:ext cx="228978" cy="141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10186533" y="3414982"/>
                <a:ext cx="204351"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0398557" y="3414982"/>
                <a:ext cx="241734" cy="14895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155" idx="0"/>
              </p:cNvCxnSpPr>
              <p:nvPr/>
            </p:nvCxnSpPr>
            <p:spPr>
              <a:xfrm>
                <a:off x="6248163" y="1971757"/>
                <a:ext cx="9632" cy="14878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5993477" y="3453992"/>
                <a:ext cx="260528"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278477" y="3453992"/>
                <a:ext cx="345256" cy="1457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7055228" y="3453992"/>
                <a:ext cx="300782" cy="1450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7364145" y="3414982"/>
                <a:ext cx="327188" cy="1496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8144052" y="3506638"/>
                <a:ext cx="35341" cy="1404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9219593" y="3453992"/>
                <a:ext cx="28903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9521760" y="3414982"/>
                <a:ext cx="297163" cy="15070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8743210" y="3453992"/>
                <a:ext cx="35341" cy="14732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1084281" y="3480315"/>
                <a:ext cx="0" cy="14659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円/楕円 137"/>
              <p:cNvSpPr/>
              <p:nvPr/>
            </p:nvSpPr>
            <p:spPr>
              <a:xfrm>
                <a:off x="6454009" y="6314332"/>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5847886" y="6314332"/>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80164" y="6317679"/>
                <a:ext cx="291179" cy="2911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943383" y="4896639"/>
                <a:ext cx="291180" cy="291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1823926" y="6313611"/>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1358360" y="631044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9071455" y="6310447"/>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9653581"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10017357" y="6317679"/>
                <a:ext cx="291179" cy="291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538150"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8032510" y="4836161"/>
                <a:ext cx="291180" cy="291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8600425" y="4854518"/>
                <a:ext cx="291180" cy="291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6905052" y="6317680"/>
                <a:ext cx="291179" cy="291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18394" y="47348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904905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7672015" y="197054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6146503" y="1971757"/>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8631733"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8037340" y="341541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7243315" y="3414981"/>
                <a:ext cx="203319" cy="20331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6166471" y="3414982"/>
                <a:ext cx="203319" cy="20331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10987314" y="196401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0980096" y="340866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0314035" y="3407934"/>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9412524" y="3412445"/>
                <a:ext cx="203319" cy="20331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11646157" y="3412444"/>
                <a:ext cx="203319" cy="20331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p:cNvCxnSpPr>
                <a:endCxn id="140" idx="0"/>
              </p:cNvCxnSpPr>
              <p:nvPr/>
            </p:nvCxnSpPr>
            <p:spPr>
              <a:xfrm flipH="1">
                <a:off x="5993476" y="4867225"/>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10177431" y="4884121"/>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10634111" y="486341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1496964" y="4874324"/>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11962214" y="4863340"/>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a:off x="9213577" y="4877616"/>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9803336" y="4873731"/>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H="1">
                <a:off x="6604731" y="489451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7056142" y="4849610"/>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a:off x="7676472" y="4867272"/>
                <a:ext cx="7302" cy="1447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円/楕円 106"/>
              <p:cNvSpPr/>
              <p:nvPr/>
            </p:nvSpPr>
            <p:spPr>
              <a:xfrm>
                <a:off x="5892681" y="477588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6953350" y="47758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0085714" y="476891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7585387" y="4771809"/>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6522907" y="4768913"/>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11873834" y="4773121"/>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9724936" y="4769082"/>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9117640" y="4765565"/>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11406479" y="4770398"/>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10538209" y="4761680"/>
                <a:ext cx="203319" cy="2033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2" name="グループ化 121"/>
            <p:cNvGrpSpPr/>
            <p:nvPr/>
          </p:nvGrpSpPr>
          <p:grpSpPr>
            <a:xfrm>
              <a:off x="367200" y="1526400"/>
              <a:ext cx="5354782" cy="5331487"/>
              <a:chOff x="0" y="2864719"/>
              <a:chExt cx="2764689" cy="2752412"/>
            </a:xfrm>
          </p:grpSpPr>
          <p:grpSp>
            <p:nvGrpSpPr>
              <p:cNvPr id="123" name="グループ化 122"/>
              <p:cNvGrpSpPr/>
              <p:nvPr/>
            </p:nvGrpSpPr>
            <p:grpSpPr>
              <a:xfrm>
                <a:off x="0" y="2864719"/>
                <a:ext cx="2764689" cy="2752412"/>
                <a:chOff x="368563" y="1526874"/>
                <a:chExt cx="5354905" cy="5331126"/>
              </a:xfrm>
              <a:solidFill>
                <a:schemeClr val="bg1"/>
              </a:solidFill>
            </p:grpSpPr>
            <p:sp>
              <p:nvSpPr>
                <p:cNvPr id="136" name="正方形/長方形 135"/>
                <p:cNvSpPr/>
                <p:nvPr/>
              </p:nvSpPr>
              <p:spPr>
                <a:xfrm>
                  <a:off x="385314" y="1526874"/>
                  <a:ext cx="5331125" cy="533112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コネクタ 136"/>
                <p:cNvCxnSpPr>
                  <a:stCxn id="136" idx="1"/>
                  <a:endCxn id="136" idx="3"/>
                </p:cNvCxnSpPr>
                <p:nvPr/>
              </p:nvCxnSpPr>
              <p:spPr>
                <a:xfrm>
                  <a:off x="385314" y="4192437"/>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36" idx="2"/>
                  <a:endCxn id="136" idx="0"/>
                </p:cNvCxnSpPr>
                <p:nvPr/>
              </p:nvCxnSpPr>
              <p:spPr>
                <a:xfrm flipV="1">
                  <a:off x="3050877"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4368885"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1717795"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76946" y="2857017"/>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368563" y="5517310"/>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1717795" y="2215494"/>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4374989" y="2215494"/>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385314" y="6168750"/>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3050877" y="4833258"/>
                  <a:ext cx="1335024" cy="1004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4390386" y="6168750"/>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1061720" y="5522390"/>
                  <a:ext cx="0" cy="133561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5044440" y="5522390"/>
                  <a:ext cx="0" cy="13243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3733800" y="4192437"/>
                  <a:ext cx="0" cy="130963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V="1">
                  <a:off x="2367280" y="1526875"/>
                  <a:ext cx="0" cy="133014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5044440" y="1526875"/>
                  <a:ext cx="0" cy="133014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円/楕円 178"/>
                <p:cNvSpPr/>
                <p:nvPr/>
              </p:nvSpPr>
              <p:spPr>
                <a:xfrm>
                  <a:off x="1838369" y="232412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3840763" y="4297051"/>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5169424" y="6296717"/>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3175861" y="6314976"/>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1175447" y="563201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a:off x="519690" y="6302359"/>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4514937" y="2337048"/>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5166760" y="2337048"/>
                  <a:ext cx="422031" cy="396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4485494" y="563201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a:off x="3192970" y="2978516"/>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a:off x="2533967" y="4297614"/>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a:off x="3192970" y="4297963"/>
                  <a:ext cx="422031" cy="4220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a:off x="1844557" y="1683306"/>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4" name="円/楕円 123"/>
              <p:cNvSpPr/>
              <p:nvPr/>
            </p:nvSpPr>
            <p:spPr>
              <a:xfrm>
                <a:off x="2304249" y="5152331"/>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43522" y="5162093"/>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923826" y="3110149"/>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2311614" y="3103636"/>
                <a:ext cx="217891" cy="21789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矢印コネクタ 127"/>
              <p:cNvCxnSpPr>
                <a:stCxn id="126" idx="5"/>
                <a:endCxn id="190" idx="1"/>
              </p:cNvCxnSpPr>
              <p:nvPr/>
            </p:nvCxnSpPr>
            <p:spPr>
              <a:xfrm>
                <a:off x="1109807" y="3296130"/>
                <a:ext cx="380318" cy="1031186"/>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endCxn id="190" idx="7"/>
              </p:cNvCxnSpPr>
              <p:nvPr/>
            </p:nvCxnSpPr>
            <p:spPr>
              <a:xfrm flipH="1">
                <a:off x="1644197" y="3328040"/>
                <a:ext cx="769916" cy="999277"/>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a:stCxn id="125" idx="7"/>
                <a:endCxn id="190" idx="3"/>
              </p:cNvCxnSpPr>
              <p:nvPr/>
            </p:nvCxnSpPr>
            <p:spPr>
              <a:xfrm flipV="1">
                <a:off x="429503" y="4481388"/>
                <a:ext cx="1060623" cy="712614"/>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124" idx="1"/>
                <a:endCxn id="190" idx="5"/>
              </p:cNvCxnSpPr>
              <p:nvPr/>
            </p:nvCxnSpPr>
            <p:spPr>
              <a:xfrm flipH="1" flipV="1">
                <a:off x="1644197" y="4481388"/>
                <a:ext cx="691962" cy="702852"/>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1567162" y="3848106"/>
                <a:ext cx="0" cy="45531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a:stCxn id="180" idx="2"/>
              </p:cNvCxnSpPr>
              <p:nvPr/>
            </p:nvCxnSpPr>
            <p:spPr>
              <a:xfrm flipH="1" flipV="1">
                <a:off x="1567162" y="4403446"/>
                <a:ext cx="225503" cy="43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182" idx="0"/>
              </p:cNvCxnSpPr>
              <p:nvPr/>
            </p:nvCxnSpPr>
            <p:spPr>
              <a:xfrm flipV="1">
                <a:off x="1558328" y="4512826"/>
                <a:ext cx="8833" cy="82394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H="1" flipV="1">
                <a:off x="1329264" y="4407795"/>
                <a:ext cx="225503" cy="436"/>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194" name="テキスト ボックス 193"/>
          <p:cNvSpPr txBox="1"/>
          <p:nvPr/>
        </p:nvSpPr>
        <p:spPr>
          <a:xfrm>
            <a:off x="696654" y="5323502"/>
            <a:ext cx="11233956" cy="156966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ツリーをたどり、ツリーセルが力を計算したい粒子から十分遠ければ、そのセル内に入っている粒子をまとめて評価。近ければ更に深く探査する。</a:t>
            </a:r>
            <a:endParaRPr lang="en-US" altLang="ja-JP" sz="2400" dirty="0" smtClean="0"/>
          </a:p>
          <a:p>
            <a:pPr marL="342900" indent="-342900">
              <a:buFont typeface="Arial" panose="020B0604020202020204" pitchFamily="34" charset="0"/>
              <a:buChar char="•"/>
            </a:pPr>
            <a:r>
              <a:rPr kumimoji="1" lang="ja-JP" altLang="en-US" sz="2400" dirty="0"/>
              <a:t>十分</a:t>
            </a:r>
            <a:r>
              <a:rPr kumimoji="1" lang="ja-JP" altLang="en-US" sz="2400" dirty="0" smtClean="0"/>
              <a:t>遠いかどうかの判定は、ツリーセルの見込み角を使う。</a:t>
            </a:r>
            <a:endParaRPr kumimoji="1" lang="en-US" altLang="ja-JP" sz="2400" dirty="0" smtClean="0"/>
          </a:p>
          <a:p>
            <a:pPr marL="800100" lvl="1" indent="-342900">
              <a:buFont typeface="Arial" panose="020B0604020202020204" pitchFamily="34" charset="0"/>
              <a:buChar char="•"/>
            </a:pPr>
            <a:r>
              <a:rPr kumimoji="1" lang="ja-JP" altLang="en-US" sz="2400" dirty="0" smtClean="0"/>
              <a:t>十分遠い</a:t>
            </a:r>
            <a:r>
              <a:rPr lang="en-US" altLang="ja-JP" sz="2400" dirty="0"/>
              <a:t>:</a:t>
            </a:r>
            <a:r>
              <a:rPr kumimoji="1" lang="en-US" altLang="ja-JP" sz="2400" dirty="0" smtClean="0"/>
              <a:t> R &gt; l/θ  (R</a:t>
            </a:r>
            <a:r>
              <a:rPr kumimoji="1" lang="ja-JP" altLang="en-US" sz="2400" dirty="0" smtClean="0"/>
              <a:t>：</a:t>
            </a:r>
            <a:r>
              <a:rPr lang="ja-JP" altLang="en-US" sz="2400" dirty="0"/>
              <a:t>セル</a:t>
            </a:r>
            <a:r>
              <a:rPr lang="ja-JP" altLang="en-US" sz="2400" dirty="0" smtClean="0"/>
              <a:t>と粒子の距離、 </a:t>
            </a:r>
            <a:r>
              <a:rPr lang="en-US" altLang="ja-JP" sz="2400" dirty="0" smtClean="0"/>
              <a:t>l:</a:t>
            </a:r>
            <a:r>
              <a:rPr lang="ja-JP" altLang="en-US" sz="2400" dirty="0" smtClean="0"/>
              <a:t>セルの長さ、 </a:t>
            </a:r>
            <a:r>
              <a:rPr lang="en-US" altLang="ja-JP" sz="2400" dirty="0" smtClean="0"/>
              <a:t>θ:</a:t>
            </a:r>
            <a:r>
              <a:rPr lang="ja-JP" altLang="en-US" sz="2400" dirty="0" smtClean="0"/>
              <a:t>見込み角</a:t>
            </a:r>
            <a:r>
              <a:rPr kumimoji="1" lang="en-US" altLang="ja-JP" sz="2400" dirty="0" smtClean="0"/>
              <a:t>)</a:t>
            </a:r>
            <a:endParaRPr kumimoji="1" lang="ja-JP" altLang="en-US" sz="2400" dirty="0"/>
          </a:p>
        </p:txBody>
      </p:sp>
    </p:spTree>
    <p:extLst>
      <p:ext uri="{BB962C8B-B14F-4D97-AF65-F5344CB8AC3E}">
        <p14:creationId xmlns:p14="http://schemas.microsoft.com/office/powerpoint/2010/main" xmlns="" val="219267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FDPS</a:t>
            </a:r>
            <a:r>
              <a:rPr kumimoji="1" lang="ja-JP" altLang="en-US" dirty="0" smtClean="0"/>
              <a:t>の実装方針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内部実装の言語として</a:t>
            </a:r>
            <a:r>
              <a:rPr kumimoji="1" lang="en-US" altLang="ja-JP" dirty="0" smtClean="0"/>
              <a:t>C++</a:t>
            </a:r>
            <a:r>
              <a:rPr kumimoji="1" lang="ja-JP" altLang="en-US" dirty="0" smtClean="0"/>
              <a:t>を選択</a:t>
            </a:r>
            <a:endParaRPr kumimoji="1" lang="en-US" altLang="ja-JP" dirty="0" smtClean="0"/>
          </a:p>
          <a:p>
            <a:pPr lvl="1"/>
            <a:r>
              <a:rPr lang="ja-JP" altLang="en-US" dirty="0" smtClean="0"/>
              <a:t>高い自由度</a:t>
            </a:r>
            <a:r>
              <a:rPr lang="ja-JP" altLang="en-US" dirty="0"/>
              <a:t>と</a:t>
            </a:r>
            <a:r>
              <a:rPr lang="ja-JP" altLang="en-US" dirty="0" smtClean="0"/>
              <a:t>高い性能を両立させるために</a:t>
            </a:r>
            <a:r>
              <a:rPr lang="en-US" altLang="ja-JP" dirty="0" smtClean="0"/>
              <a:t>FDPS</a:t>
            </a:r>
            <a:r>
              <a:rPr lang="ja-JP" altLang="en-US" dirty="0" smtClean="0"/>
              <a:t>は</a:t>
            </a:r>
            <a:r>
              <a:rPr lang="en-US" altLang="ja-JP" dirty="0" smtClean="0"/>
              <a:t>C++</a:t>
            </a:r>
            <a:r>
              <a:rPr lang="ja-JP" altLang="en-US" dirty="0" smtClean="0"/>
              <a:t>のテンプレートライブラリになっている。</a:t>
            </a:r>
            <a:endParaRPr kumimoji="1" lang="en-US" altLang="ja-JP" dirty="0" smtClean="0"/>
          </a:p>
          <a:p>
            <a:r>
              <a:rPr lang="ja-JP" altLang="en-US" dirty="0" smtClean="0"/>
              <a:t>並列化</a:t>
            </a:r>
            <a:endParaRPr lang="en-US" altLang="ja-JP" dirty="0" smtClean="0"/>
          </a:p>
          <a:p>
            <a:pPr lvl="1"/>
            <a:r>
              <a:rPr lang="ja-JP" altLang="en-US" dirty="0"/>
              <a:t>分散</a:t>
            </a:r>
            <a:r>
              <a:rPr lang="ja-JP" altLang="en-US" dirty="0" smtClean="0"/>
              <a:t>メモリー環境</a:t>
            </a:r>
            <a:r>
              <a:rPr lang="en-US" altLang="ja-JP" dirty="0" smtClean="0"/>
              <a:t>(</a:t>
            </a:r>
            <a:r>
              <a:rPr lang="ja-JP" altLang="en-US" dirty="0" smtClean="0"/>
              <a:t>ノード間</a:t>
            </a:r>
            <a:r>
              <a:rPr lang="en-US" altLang="ja-JP" dirty="0" smtClean="0"/>
              <a:t>):MPI</a:t>
            </a:r>
          </a:p>
          <a:p>
            <a:pPr lvl="1"/>
            <a:r>
              <a:rPr lang="ja-JP" altLang="en-US" dirty="0" smtClean="0"/>
              <a:t>共有メモリー環境</a:t>
            </a:r>
            <a:r>
              <a:rPr lang="en-US" altLang="ja-JP" dirty="0" smtClean="0"/>
              <a:t>(</a:t>
            </a:r>
            <a:r>
              <a:rPr lang="ja-JP" altLang="en-US" dirty="0" smtClean="0"/>
              <a:t>ノード内</a:t>
            </a:r>
            <a:r>
              <a:rPr lang="en-US" altLang="ja-JP" dirty="0" smtClean="0"/>
              <a:t>):</a:t>
            </a:r>
            <a:r>
              <a:rPr lang="en-US" altLang="ja-JP" dirty="0" err="1" smtClean="0"/>
              <a:t>OpenMP</a:t>
            </a:r>
            <a:endParaRPr lang="en-US" altLang="ja-JP" dirty="0" smtClean="0"/>
          </a:p>
          <a:p>
            <a:pPr lvl="2"/>
            <a:r>
              <a:rPr kumimoji="1" lang="en-US" altLang="ja-JP" dirty="0" smtClean="0"/>
              <a:t>FDPS</a:t>
            </a:r>
            <a:r>
              <a:rPr lang="ja-JP" altLang="en-US" dirty="0" err="1"/>
              <a:t>が</a:t>
            </a:r>
            <a:r>
              <a:rPr kumimoji="1" lang="ja-JP" altLang="en-US" dirty="0" err="1" smtClean="0"/>
              <a:t>提</a:t>
            </a:r>
            <a:r>
              <a:rPr kumimoji="1" lang="ja-JP" altLang="en-US" dirty="0" smtClean="0"/>
              <a:t>供する</a:t>
            </a:r>
            <a:r>
              <a:rPr kumimoji="1" lang="en-US" altLang="ja-JP" dirty="0" smtClean="0"/>
              <a:t>API</a:t>
            </a:r>
            <a:r>
              <a:rPr kumimoji="1" lang="ja-JP" altLang="en-US" dirty="0" smtClean="0"/>
              <a:t>は並列化されており、ユーザー</a:t>
            </a:r>
            <a:r>
              <a:rPr lang="ja-JP" altLang="en-US" dirty="0" smtClean="0"/>
              <a:t>は並列化を意識してコードを書く必要がない。</a:t>
            </a:r>
            <a:endParaRPr kumimoji="1" lang="en-US" altLang="ja-JP" dirty="0" smtClean="0"/>
          </a:p>
          <a:p>
            <a:endParaRPr kumimoji="1" lang="ja-JP" altLang="en-US" dirty="0"/>
          </a:p>
        </p:txBody>
      </p:sp>
    </p:spTree>
    <p:extLst>
      <p:ext uri="{BB962C8B-B14F-4D97-AF65-F5344CB8AC3E}">
        <p14:creationId xmlns:p14="http://schemas.microsoft.com/office/powerpoint/2010/main" xmlns="" val="315807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FDPS</a:t>
            </a:r>
            <a:r>
              <a:rPr kumimoji="1" lang="ja-JP" altLang="en-US" dirty="0" smtClean="0"/>
              <a:t>を用いた粒子シミュレーションの流れ</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indent="-514350">
              <a:buFont typeface="+mj-lt"/>
              <a:buAutoNum type="arabicPeriod"/>
            </a:pPr>
            <a:r>
              <a:rPr kumimoji="1" lang="ja-JP" altLang="en-US" dirty="0" smtClean="0"/>
              <a:t>計算領域全体を分割する。</a:t>
            </a:r>
            <a:endParaRPr kumimoji="1" lang="en-US" altLang="ja-JP" dirty="0" smtClean="0"/>
          </a:p>
          <a:p>
            <a:pPr marL="514350" indent="-514350">
              <a:buFont typeface="+mj-lt"/>
              <a:buAutoNum type="arabicPeriod"/>
            </a:pPr>
            <a:r>
              <a:rPr lang="ja-JP" altLang="en-US" dirty="0" smtClean="0"/>
              <a:t>計算領域に</a:t>
            </a:r>
            <a:r>
              <a:rPr lang="ja-JP" altLang="en-US" dirty="0"/>
              <a:t>合わせて</a:t>
            </a:r>
            <a:r>
              <a:rPr lang="ja-JP" altLang="en-US" dirty="0" smtClean="0"/>
              <a:t>粒子を再配置する。</a:t>
            </a:r>
            <a:endParaRPr lang="en-US" altLang="ja-JP" dirty="0" smtClean="0"/>
          </a:p>
          <a:p>
            <a:pPr marL="514350" indent="-514350">
              <a:buFont typeface="+mj-lt"/>
              <a:buAutoNum type="arabicPeriod"/>
            </a:pPr>
            <a:r>
              <a:rPr kumimoji="1" lang="ja-JP" altLang="en-US" dirty="0" smtClean="0"/>
              <a:t>各プロセスが担当する粒子への相互作用を計算する。</a:t>
            </a:r>
            <a:endParaRPr kumimoji="1" lang="en-US" altLang="ja-JP" dirty="0" smtClean="0"/>
          </a:p>
          <a:p>
            <a:pPr marL="514350" indent="-514350">
              <a:buFont typeface="+mj-lt"/>
              <a:buAutoNum type="arabicPeriod"/>
            </a:pPr>
            <a:r>
              <a:rPr lang="ja-JP" altLang="en-US" dirty="0"/>
              <a:t>相互</a:t>
            </a:r>
            <a:r>
              <a:rPr lang="ja-JP" altLang="en-US" dirty="0" smtClean="0"/>
              <a:t>作用の結果を使って粒子の情報を更新する。</a:t>
            </a:r>
            <a:endParaRPr lang="en-US" altLang="ja-JP" dirty="0" smtClean="0"/>
          </a:p>
          <a:p>
            <a:endParaRPr kumimoji="1" lang="en-US" altLang="ja-JP" dirty="0"/>
          </a:p>
          <a:p>
            <a:r>
              <a:rPr lang="en-US" altLang="ja-JP" dirty="0" smtClean="0"/>
              <a:t>FDPS</a:t>
            </a:r>
            <a:r>
              <a:rPr lang="ja-JP" altLang="en-US" dirty="0" smtClean="0"/>
              <a:t>は手順</a:t>
            </a:r>
            <a:r>
              <a:rPr lang="en-US" altLang="ja-JP" dirty="0" smtClean="0"/>
              <a:t>1,2,3</a:t>
            </a:r>
            <a:r>
              <a:rPr lang="ja-JP" altLang="en-US" dirty="0" smtClean="0"/>
              <a:t>を担当。</a:t>
            </a:r>
            <a:endParaRPr lang="en-US" altLang="ja-JP" dirty="0" smtClean="0"/>
          </a:p>
          <a:p>
            <a:r>
              <a:rPr lang="ja-JP" altLang="en-US" dirty="0" smtClean="0"/>
              <a:t>手順</a:t>
            </a:r>
            <a:r>
              <a:rPr lang="en-US" altLang="ja-JP" dirty="0" smtClean="0"/>
              <a:t>1,2,3</a:t>
            </a:r>
            <a:r>
              <a:rPr lang="ja-JP" altLang="en-US" dirty="0"/>
              <a:t>に</a:t>
            </a:r>
            <a:r>
              <a:rPr lang="ja-JP" altLang="en-US" dirty="0" smtClean="0"/>
              <a:t>対応したクラスがある。</a:t>
            </a:r>
            <a:endParaRPr lang="en-US" altLang="ja-JP" dirty="0" smtClean="0"/>
          </a:p>
          <a:p>
            <a:pPr lvl="1"/>
            <a:r>
              <a:rPr lang="en-US" altLang="ja-JP" dirty="0" err="1" smtClean="0"/>
              <a:t>DomainInfo</a:t>
            </a:r>
            <a:r>
              <a:rPr lang="ja-JP" altLang="en-US" dirty="0" smtClean="0"/>
              <a:t>クラス</a:t>
            </a:r>
            <a:r>
              <a:rPr lang="en-US" altLang="ja-JP" dirty="0" smtClean="0"/>
              <a:t>: </a:t>
            </a:r>
            <a:r>
              <a:rPr lang="ja-JP" altLang="en-US" dirty="0" smtClean="0"/>
              <a:t>領域のデータを持ち、領域分割を行う。</a:t>
            </a:r>
            <a:endParaRPr lang="en-US" altLang="ja-JP" dirty="0" smtClean="0"/>
          </a:p>
          <a:p>
            <a:pPr lvl="1"/>
            <a:r>
              <a:rPr lang="en-US" altLang="ja-JP" dirty="0" err="1" smtClean="0"/>
              <a:t>ParticleSystem</a:t>
            </a:r>
            <a:r>
              <a:rPr lang="ja-JP" altLang="en-US" dirty="0" smtClean="0"/>
              <a:t>クラス</a:t>
            </a:r>
            <a:r>
              <a:rPr lang="en-US" altLang="ja-JP" dirty="0" smtClean="0"/>
              <a:t>: </a:t>
            </a:r>
            <a:r>
              <a:rPr lang="ja-JP" altLang="en-US" dirty="0" smtClean="0"/>
              <a:t>粒子のデータを持ち、粒子交換を行う。</a:t>
            </a:r>
            <a:endParaRPr lang="en-US" altLang="ja-JP" dirty="0" smtClean="0"/>
          </a:p>
          <a:p>
            <a:pPr lvl="1"/>
            <a:r>
              <a:rPr lang="en-US" altLang="ja-JP" dirty="0" err="1" smtClean="0"/>
              <a:t>TreeForForce</a:t>
            </a:r>
            <a:r>
              <a:rPr lang="ja-JP" altLang="en-US" dirty="0" smtClean="0"/>
              <a:t>クラス</a:t>
            </a:r>
            <a:r>
              <a:rPr lang="en-US" altLang="ja-JP" dirty="0" smtClean="0"/>
              <a:t>: </a:t>
            </a:r>
            <a:r>
              <a:rPr lang="ja-JP" altLang="en-US" dirty="0" smtClean="0"/>
              <a:t>相互作用の計算を行う。</a:t>
            </a:r>
            <a:endParaRPr lang="en-US" altLang="ja-JP" dirty="0" smtClean="0"/>
          </a:p>
          <a:p>
            <a:pPr lvl="1"/>
            <a:r>
              <a:rPr lang="ja-JP" altLang="en-US" dirty="0" smtClean="0"/>
              <a:t>ユーザーはこれらのクラスのインスタンスを作り、メンバ関数を呼び出すことでそれぞれの処理を行う。</a:t>
            </a:r>
            <a:endParaRPr lang="en-US" altLang="ja-JP" dirty="0" smtClean="0"/>
          </a:p>
        </p:txBody>
      </p:sp>
    </p:spTree>
    <p:extLst>
      <p:ext uri="{BB962C8B-B14F-4D97-AF65-F5344CB8AC3E}">
        <p14:creationId xmlns:p14="http://schemas.microsoft.com/office/powerpoint/2010/main" xmlns="" val="1358360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FDPS</a:t>
            </a:r>
            <a:r>
              <a:rPr kumimoji="1" lang="ja-JP" altLang="en-US" dirty="0" smtClean="0"/>
              <a:t>を用いた粒子シミュレーションの流れ</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indent="-514350">
              <a:buFont typeface="+mj-lt"/>
              <a:buAutoNum type="arabicPeriod"/>
            </a:pPr>
            <a:r>
              <a:rPr kumimoji="1" lang="ja-JP" altLang="en-US" dirty="0" smtClean="0">
                <a:solidFill>
                  <a:srgbClr val="FF0000"/>
                </a:solidFill>
              </a:rPr>
              <a:t>計算領域全体を分割する。</a:t>
            </a:r>
            <a:endParaRPr kumimoji="1" lang="en-US" altLang="ja-JP" dirty="0" smtClean="0">
              <a:solidFill>
                <a:srgbClr val="FF0000"/>
              </a:solidFill>
            </a:endParaRPr>
          </a:p>
          <a:p>
            <a:pPr marL="514350" indent="-514350">
              <a:buFont typeface="+mj-lt"/>
              <a:buAutoNum type="arabicPeriod"/>
            </a:pPr>
            <a:r>
              <a:rPr lang="ja-JP" altLang="en-US" dirty="0" smtClean="0">
                <a:solidFill>
                  <a:srgbClr val="FF0000"/>
                </a:solidFill>
              </a:rPr>
              <a:t>計算領域に</a:t>
            </a:r>
            <a:r>
              <a:rPr lang="ja-JP" altLang="en-US" dirty="0">
                <a:solidFill>
                  <a:srgbClr val="FF0000"/>
                </a:solidFill>
              </a:rPr>
              <a:t>合わせて</a:t>
            </a:r>
            <a:r>
              <a:rPr lang="ja-JP" altLang="en-US" dirty="0" smtClean="0">
                <a:solidFill>
                  <a:srgbClr val="FF0000"/>
                </a:solidFill>
              </a:rPr>
              <a:t>粒子を再配置する。</a:t>
            </a:r>
            <a:endParaRPr lang="en-US" altLang="ja-JP" dirty="0" smtClean="0">
              <a:solidFill>
                <a:srgbClr val="FF0000"/>
              </a:solidFill>
            </a:endParaRPr>
          </a:p>
          <a:p>
            <a:pPr marL="514350" indent="-514350">
              <a:buFont typeface="+mj-lt"/>
              <a:buAutoNum type="arabicPeriod"/>
            </a:pPr>
            <a:r>
              <a:rPr kumimoji="1" lang="ja-JP" altLang="en-US" dirty="0" smtClean="0"/>
              <a:t>各プロセスが担当する粒子への相互作用を計算する。</a:t>
            </a:r>
            <a:endParaRPr kumimoji="1" lang="en-US" altLang="ja-JP" dirty="0" smtClean="0"/>
          </a:p>
          <a:p>
            <a:pPr marL="514350" indent="-514350">
              <a:buFont typeface="+mj-lt"/>
              <a:buAutoNum type="arabicPeriod"/>
            </a:pPr>
            <a:r>
              <a:rPr lang="ja-JP" altLang="en-US" dirty="0"/>
              <a:t>相互</a:t>
            </a:r>
            <a:r>
              <a:rPr lang="ja-JP" altLang="en-US" dirty="0" smtClean="0"/>
              <a:t>作用の結果を使って粒子の情報を更新する。</a:t>
            </a:r>
            <a:endParaRPr lang="en-US" altLang="ja-JP" dirty="0" smtClean="0"/>
          </a:p>
          <a:p>
            <a:endParaRPr kumimoji="1" lang="en-US" altLang="ja-JP" dirty="0"/>
          </a:p>
          <a:p>
            <a:r>
              <a:rPr lang="en-US" altLang="ja-JP" dirty="0" smtClean="0"/>
              <a:t>FDPS</a:t>
            </a:r>
            <a:r>
              <a:rPr lang="ja-JP" altLang="en-US" dirty="0" smtClean="0"/>
              <a:t>は手順</a:t>
            </a:r>
            <a:r>
              <a:rPr lang="en-US" altLang="ja-JP" dirty="0" smtClean="0"/>
              <a:t>1,2,3</a:t>
            </a:r>
            <a:r>
              <a:rPr lang="ja-JP" altLang="en-US" dirty="0" smtClean="0"/>
              <a:t>を担当。</a:t>
            </a:r>
            <a:endParaRPr lang="en-US" altLang="ja-JP" dirty="0" smtClean="0"/>
          </a:p>
          <a:p>
            <a:r>
              <a:rPr lang="ja-JP" altLang="en-US" dirty="0" smtClean="0"/>
              <a:t>手順</a:t>
            </a:r>
            <a:r>
              <a:rPr lang="en-US" altLang="ja-JP" dirty="0" smtClean="0"/>
              <a:t>1,2,3</a:t>
            </a:r>
            <a:r>
              <a:rPr lang="ja-JP" altLang="en-US" dirty="0"/>
              <a:t>に</a:t>
            </a:r>
            <a:r>
              <a:rPr lang="ja-JP" altLang="en-US" dirty="0" smtClean="0"/>
              <a:t>対応したクラスがある。</a:t>
            </a:r>
            <a:endParaRPr lang="en-US" altLang="ja-JP" dirty="0" smtClean="0"/>
          </a:p>
          <a:p>
            <a:pPr lvl="1"/>
            <a:r>
              <a:rPr lang="en-US" altLang="ja-JP" dirty="0" err="1" smtClean="0">
                <a:solidFill>
                  <a:srgbClr val="FF0000"/>
                </a:solidFill>
              </a:rPr>
              <a:t>DomainInfo</a:t>
            </a:r>
            <a:r>
              <a:rPr lang="ja-JP" altLang="en-US" dirty="0" smtClean="0">
                <a:solidFill>
                  <a:srgbClr val="FF0000"/>
                </a:solidFill>
              </a:rPr>
              <a:t>クラス</a:t>
            </a:r>
            <a:r>
              <a:rPr lang="en-US" altLang="ja-JP" dirty="0" smtClean="0">
                <a:solidFill>
                  <a:srgbClr val="FF0000"/>
                </a:solidFill>
              </a:rPr>
              <a:t>: </a:t>
            </a:r>
            <a:r>
              <a:rPr lang="ja-JP" altLang="en-US" dirty="0" smtClean="0">
                <a:solidFill>
                  <a:srgbClr val="FF0000"/>
                </a:solidFill>
              </a:rPr>
              <a:t>領域のデータを持ち、領域分割を行う。</a:t>
            </a:r>
            <a:endParaRPr lang="en-US" altLang="ja-JP" dirty="0" smtClean="0">
              <a:solidFill>
                <a:srgbClr val="FF0000"/>
              </a:solidFill>
            </a:endParaRPr>
          </a:p>
          <a:p>
            <a:pPr lvl="1"/>
            <a:r>
              <a:rPr lang="en-US" altLang="ja-JP" dirty="0" err="1" smtClean="0">
                <a:solidFill>
                  <a:srgbClr val="FF0000"/>
                </a:solidFill>
              </a:rPr>
              <a:t>ParticleSystem</a:t>
            </a:r>
            <a:r>
              <a:rPr lang="ja-JP" altLang="en-US" dirty="0" smtClean="0">
                <a:solidFill>
                  <a:srgbClr val="FF0000"/>
                </a:solidFill>
              </a:rPr>
              <a:t>クラス</a:t>
            </a:r>
            <a:r>
              <a:rPr lang="en-US" altLang="ja-JP" dirty="0" smtClean="0">
                <a:solidFill>
                  <a:srgbClr val="FF0000"/>
                </a:solidFill>
              </a:rPr>
              <a:t>: </a:t>
            </a:r>
            <a:r>
              <a:rPr lang="ja-JP" altLang="en-US" dirty="0" smtClean="0">
                <a:solidFill>
                  <a:srgbClr val="FF0000"/>
                </a:solidFill>
              </a:rPr>
              <a:t>粒子のデータを持ち、粒子交換を行う。</a:t>
            </a:r>
            <a:endParaRPr lang="en-US" altLang="ja-JP" dirty="0" smtClean="0">
              <a:solidFill>
                <a:srgbClr val="FF0000"/>
              </a:solidFill>
            </a:endParaRPr>
          </a:p>
          <a:p>
            <a:pPr lvl="1"/>
            <a:r>
              <a:rPr lang="en-US" altLang="ja-JP" dirty="0" err="1" smtClean="0"/>
              <a:t>TreeForForce</a:t>
            </a:r>
            <a:r>
              <a:rPr lang="ja-JP" altLang="en-US" dirty="0" smtClean="0"/>
              <a:t>クラス</a:t>
            </a:r>
            <a:r>
              <a:rPr lang="en-US" altLang="ja-JP" dirty="0" smtClean="0"/>
              <a:t>: </a:t>
            </a:r>
            <a:r>
              <a:rPr lang="ja-JP" altLang="en-US" dirty="0" smtClean="0"/>
              <a:t>相互作用の計算を行う。</a:t>
            </a:r>
            <a:endParaRPr lang="en-US" altLang="ja-JP" dirty="0" smtClean="0"/>
          </a:p>
          <a:p>
            <a:pPr lvl="1"/>
            <a:r>
              <a:rPr lang="ja-JP" altLang="en-US" dirty="0" smtClean="0"/>
              <a:t>ユーザーはこれらのオブジェクトを作り、メンバ関数を呼び出すことでそれぞれの処理を行う。</a:t>
            </a:r>
            <a:endParaRPr lang="en-US" altLang="ja-JP" dirty="0" smtClean="0"/>
          </a:p>
        </p:txBody>
      </p:sp>
    </p:spTree>
    <p:extLst>
      <p:ext uri="{BB962C8B-B14F-4D97-AF65-F5344CB8AC3E}">
        <p14:creationId xmlns:p14="http://schemas.microsoft.com/office/powerpoint/2010/main" xmlns="" val="210215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領域分割</a:t>
            </a:r>
            <a:r>
              <a:rPr lang="ja-JP" altLang="en-US" dirty="0" smtClean="0"/>
              <a:t>と粒子交換</a:t>
            </a:r>
            <a:endParaRPr kumimoji="1" lang="ja-JP" altLang="en-US" dirty="0"/>
          </a:p>
        </p:txBody>
      </p:sp>
      <p:sp>
        <p:nvSpPr>
          <p:cNvPr id="3" name="コンテンツ プレースホルダー 2"/>
          <p:cNvSpPr>
            <a:spLocks noGrp="1"/>
          </p:cNvSpPr>
          <p:nvPr>
            <p:ph idx="1"/>
          </p:nvPr>
        </p:nvSpPr>
        <p:spPr>
          <a:xfrm>
            <a:off x="5490857" y="1825625"/>
            <a:ext cx="6100508" cy="4351338"/>
          </a:xfrm>
        </p:spPr>
        <p:txBody>
          <a:bodyPr>
            <a:normAutofit fontScale="92500" lnSpcReduction="10000"/>
          </a:bodyPr>
          <a:lstStyle/>
          <a:p>
            <a:r>
              <a:rPr kumimoji="1" lang="en-US" altLang="ja-JP" dirty="0" smtClean="0"/>
              <a:t>FDPS</a:t>
            </a:r>
            <a:r>
              <a:rPr kumimoji="1" lang="ja-JP" altLang="en-US" dirty="0" smtClean="0"/>
              <a:t>では領域の分割に</a:t>
            </a:r>
            <a:r>
              <a:rPr kumimoji="1" lang="en-US" altLang="ja-JP" dirty="0" smtClean="0"/>
              <a:t>Multi-Section</a:t>
            </a:r>
            <a:r>
              <a:rPr kumimoji="1" lang="ja-JP" altLang="en-US" dirty="0" smtClean="0"/>
              <a:t>法を採用</a:t>
            </a:r>
            <a:r>
              <a:rPr kumimoji="1" lang="en-US" altLang="ja-JP" dirty="0" smtClean="0"/>
              <a:t>(Makino2004)</a:t>
            </a:r>
          </a:p>
          <a:p>
            <a:pPr marL="914400" lvl="1" indent="-457200">
              <a:buFont typeface="+mj-lt"/>
              <a:buAutoNum type="arabicPeriod"/>
            </a:pPr>
            <a:r>
              <a:rPr lang="en-US" altLang="ja-JP" dirty="0" smtClean="0"/>
              <a:t>x</a:t>
            </a:r>
            <a:r>
              <a:rPr lang="ja-JP" altLang="en-US" dirty="0" smtClean="0"/>
              <a:t>軸方向にそって分割</a:t>
            </a:r>
            <a:endParaRPr lang="en-US" altLang="ja-JP" dirty="0" smtClean="0"/>
          </a:p>
          <a:p>
            <a:pPr marL="914400" lvl="1" indent="-457200">
              <a:buFont typeface="+mj-lt"/>
              <a:buAutoNum type="arabicPeriod"/>
            </a:pPr>
            <a:r>
              <a:rPr kumimoji="1" lang="en-US" altLang="ja-JP" dirty="0" smtClean="0"/>
              <a:t>y</a:t>
            </a:r>
            <a:r>
              <a:rPr kumimoji="1" lang="ja-JP" altLang="en-US" dirty="0" smtClean="0"/>
              <a:t>軸方向にそって分割</a:t>
            </a:r>
            <a:endParaRPr kumimoji="1" lang="en-US" altLang="ja-JP" dirty="0" smtClean="0"/>
          </a:p>
          <a:p>
            <a:pPr marL="914400" lvl="1" indent="-457200">
              <a:buFont typeface="+mj-lt"/>
              <a:buAutoNum type="arabicPeriod"/>
            </a:pPr>
            <a:r>
              <a:rPr lang="en-US" altLang="ja-JP" dirty="0" smtClean="0"/>
              <a:t>z</a:t>
            </a:r>
            <a:r>
              <a:rPr lang="ja-JP" altLang="en-US" dirty="0" smtClean="0"/>
              <a:t>軸方向にそって分割</a:t>
            </a:r>
            <a:endParaRPr kumimoji="1" lang="en-US" altLang="ja-JP" dirty="0"/>
          </a:p>
          <a:p>
            <a:pPr lvl="1"/>
            <a:r>
              <a:rPr lang="ja-JP" altLang="en-US" dirty="0" smtClean="0"/>
              <a:t>プロセス数が</a:t>
            </a:r>
            <a:r>
              <a:rPr lang="en-US" altLang="ja-JP" dirty="0" smtClean="0"/>
              <a:t>2</a:t>
            </a:r>
            <a:r>
              <a:rPr lang="ja-JP" altLang="en-US" dirty="0" smtClean="0"/>
              <a:t>のべき乗であることを要求しない。</a:t>
            </a:r>
            <a:endParaRPr kumimoji="1" lang="en-US" altLang="ja-JP" dirty="0" smtClean="0"/>
          </a:p>
          <a:p>
            <a:pPr lvl="1"/>
            <a:r>
              <a:rPr lang="ja-JP" altLang="en-US" dirty="0" smtClean="0"/>
              <a:t>領域は各プロセスからサンプルした粒子を使って計算負荷が均等になる様に決める。</a:t>
            </a:r>
            <a:endParaRPr lang="en-US" altLang="ja-JP" dirty="0" smtClean="0"/>
          </a:p>
          <a:p>
            <a:pPr lvl="1"/>
            <a:r>
              <a:rPr lang="en-US" altLang="ja-JP" dirty="0" smtClean="0"/>
              <a:t>API</a:t>
            </a:r>
            <a:r>
              <a:rPr lang="ja-JP" altLang="en-US" dirty="0" smtClean="0"/>
              <a:t>は</a:t>
            </a:r>
            <a:r>
              <a:rPr lang="en-US" altLang="ja-JP" dirty="0" err="1" smtClean="0"/>
              <a:t>DomainInfo</a:t>
            </a:r>
            <a:r>
              <a:rPr lang="en-US" altLang="ja-JP" dirty="0" smtClean="0"/>
              <a:t>::</a:t>
            </a:r>
            <a:r>
              <a:rPr lang="en-US" altLang="ja-JP" dirty="0" err="1" smtClean="0"/>
              <a:t>decomposeDomainAll</a:t>
            </a:r>
            <a:r>
              <a:rPr lang="en-US" altLang="ja-JP" dirty="0" smtClean="0"/>
              <a:t>()</a:t>
            </a:r>
          </a:p>
          <a:p>
            <a:r>
              <a:rPr lang="ja-JP" altLang="en-US" dirty="0" smtClean="0"/>
              <a:t>新しい領域に合わせて粒子の交換を行う。</a:t>
            </a:r>
            <a:endParaRPr lang="en-US" altLang="ja-JP" dirty="0" smtClean="0"/>
          </a:p>
          <a:p>
            <a:pPr lvl="1"/>
            <a:r>
              <a:rPr lang="en-US" altLang="ja-JP" dirty="0" smtClean="0"/>
              <a:t>API</a:t>
            </a:r>
            <a:r>
              <a:rPr lang="ja-JP" altLang="en-US" dirty="0" smtClean="0"/>
              <a:t>は</a:t>
            </a:r>
            <a:r>
              <a:rPr lang="en-US" altLang="ja-JP" dirty="0" err="1" smtClean="0"/>
              <a:t>ParticleSystem</a:t>
            </a:r>
            <a:r>
              <a:rPr lang="en-US" altLang="ja-JP" dirty="0" smtClean="0"/>
              <a:t>::</a:t>
            </a:r>
            <a:r>
              <a:rPr lang="en-US" altLang="ja-JP" dirty="0" err="1" smtClean="0"/>
              <a:t>exchangeParticle</a:t>
            </a:r>
            <a:r>
              <a:rPr lang="en-US" altLang="ja-JP" dirty="0" smtClean="0"/>
              <a:t>()</a:t>
            </a:r>
          </a:p>
        </p:txBody>
      </p:sp>
      <p:pic>
        <p:nvPicPr>
          <p:cNvPr id="4" name="図 3"/>
          <p:cNvPicPr>
            <a:picLocks noChangeAspect="1"/>
          </p:cNvPicPr>
          <p:nvPr/>
        </p:nvPicPr>
        <p:blipFill>
          <a:blip r:embed="rId2" cstate="print"/>
          <a:stretch>
            <a:fillRect/>
          </a:stretch>
        </p:blipFill>
        <p:spPr>
          <a:xfrm>
            <a:off x="370681" y="1341023"/>
            <a:ext cx="5120176" cy="5120500"/>
          </a:xfrm>
          <a:prstGeom prst="rect">
            <a:avLst/>
          </a:prstGeom>
        </p:spPr>
      </p:pic>
    </p:spTree>
    <p:extLst>
      <p:ext uri="{BB962C8B-B14F-4D97-AF65-F5344CB8AC3E}">
        <p14:creationId xmlns:p14="http://schemas.microsoft.com/office/powerpoint/2010/main" xmlns="" val="390071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FDPS</a:t>
            </a:r>
            <a:r>
              <a:rPr kumimoji="1" lang="ja-JP" altLang="en-US" dirty="0" smtClean="0"/>
              <a:t>を用いた粒子シミュレーションの流れ</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indent="-514350">
              <a:buFont typeface="+mj-lt"/>
              <a:buAutoNum type="arabicPeriod"/>
            </a:pPr>
            <a:r>
              <a:rPr kumimoji="1" lang="ja-JP" altLang="en-US" dirty="0" smtClean="0"/>
              <a:t>計算領域全体を分割する。</a:t>
            </a:r>
            <a:endParaRPr kumimoji="1" lang="en-US" altLang="ja-JP" dirty="0" smtClean="0"/>
          </a:p>
          <a:p>
            <a:pPr marL="514350" indent="-514350">
              <a:buFont typeface="+mj-lt"/>
              <a:buAutoNum type="arabicPeriod"/>
            </a:pPr>
            <a:r>
              <a:rPr lang="ja-JP" altLang="en-US" dirty="0" smtClean="0"/>
              <a:t>計算領域に</a:t>
            </a:r>
            <a:r>
              <a:rPr lang="ja-JP" altLang="en-US" dirty="0"/>
              <a:t>合わせて</a:t>
            </a:r>
            <a:r>
              <a:rPr lang="ja-JP" altLang="en-US" dirty="0" smtClean="0"/>
              <a:t>粒子を再配置する。</a:t>
            </a:r>
            <a:endParaRPr lang="en-US" altLang="ja-JP" dirty="0" smtClean="0"/>
          </a:p>
          <a:p>
            <a:pPr marL="514350" indent="-514350">
              <a:buFont typeface="+mj-lt"/>
              <a:buAutoNum type="arabicPeriod"/>
            </a:pPr>
            <a:r>
              <a:rPr kumimoji="1" lang="ja-JP" altLang="en-US" dirty="0" smtClean="0">
                <a:solidFill>
                  <a:srgbClr val="FF0000"/>
                </a:solidFill>
              </a:rPr>
              <a:t>各プロセスが担当する粒子への</a:t>
            </a:r>
            <a:r>
              <a:rPr lang="ja-JP" altLang="en-US" dirty="0" smtClean="0">
                <a:solidFill>
                  <a:srgbClr val="FF0000"/>
                </a:solidFill>
              </a:rPr>
              <a:t>相互作用を計算する。</a:t>
            </a:r>
            <a:endParaRPr kumimoji="1" lang="en-US" altLang="ja-JP" dirty="0" smtClean="0">
              <a:solidFill>
                <a:srgbClr val="FF0000"/>
              </a:solidFill>
            </a:endParaRPr>
          </a:p>
          <a:p>
            <a:pPr marL="514350" indent="-514350">
              <a:buFont typeface="+mj-lt"/>
              <a:buAutoNum type="arabicPeriod"/>
            </a:pPr>
            <a:r>
              <a:rPr lang="ja-JP" altLang="en-US" dirty="0"/>
              <a:t>相互</a:t>
            </a:r>
            <a:r>
              <a:rPr lang="ja-JP" altLang="en-US" dirty="0" smtClean="0"/>
              <a:t>作用の結果を使って粒子の情報を更新する。</a:t>
            </a:r>
            <a:endParaRPr lang="en-US" altLang="ja-JP" dirty="0" smtClean="0"/>
          </a:p>
          <a:p>
            <a:endParaRPr kumimoji="1" lang="en-US" altLang="ja-JP" dirty="0"/>
          </a:p>
          <a:p>
            <a:r>
              <a:rPr lang="en-US" altLang="ja-JP" dirty="0" smtClean="0"/>
              <a:t>FDPS</a:t>
            </a:r>
            <a:r>
              <a:rPr lang="ja-JP" altLang="en-US" dirty="0" smtClean="0"/>
              <a:t>は手順</a:t>
            </a:r>
            <a:r>
              <a:rPr lang="en-US" altLang="ja-JP" dirty="0" smtClean="0"/>
              <a:t>1,2,3</a:t>
            </a:r>
            <a:r>
              <a:rPr lang="ja-JP" altLang="en-US" dirty="0" smtClean="0"/>
              <a:t>を担当。</a:t>
            </a:r>
            <a:endParaRPr lang="en-US" altLang="ja-JP" dirty="0" smtClean="0"/>
          </a:p>
          <a:p>
            <a:r>
              <a:rPr lang="ja-JP" altLang="en-US" dirty="0" smtClean="0"/>
              <a:t>手順</a:t>
            </a:r>
            <a:r>
              <a:rPr lang="en-US" altLang="ja-JP" dirty="0" smtClean="0"/>
              <a:t>1,2,3</a:t>
            </a:r>
            <a:r>
              <a:rPr lang="ja-JP" altLang="en-US" dirty="0"/>
              <a:t>に</a:t>
            </a:r>
            <a:r>
              <a:rPr lang="ja-JP" altLang="en-US" dirty="0" smtClean="0"/>
              <a:t>対応したクラスがある。</a:t>
            </a:r>
            <a:endParaRPr lang="en-US" altLang="ja-JP" dirty="0" smtClean="0"/>
          </a:p>
          <a:p>
            <a:pPr lvl="1"/>
            <a:r>
              <a:rPr lang="en-US" altLang="ja-JP" dirty="0" err="1" smtClean="0"/>
              <a:t>DomainInfo</a:t>
            </a:r>
            <a:r>
              <a:rPr lang="ja-JP" altLang="en-US" dirty="0" smtClean="0"/>
              <a:t>クラス</a:t>
            </a:r>
            <a:r>
              <a:rPr lang="en-US" altLang="ja-JP" dirty="0" smtClean="0"/>
              <a:t>: </a:t>
            </a:r>
            <a:r>
              <a:rPr lang="ja-JP" altLang="en-US" dirty="0" smtClean="0"/>
              <a:t>領域のデータを持ち、領域分割を行う。</a:t>
            </a:r>
            <a:endParaRPr lang="en-US" altLang="ja-JP" dirty="0" smtClean="0"/>
          </a:p>
          <a:p>
            <a:pPr lvl="1"/>
            <a:r>
              <a:rPr lang="en-US" altLang="ja-JP" dirty="0" err="1" smtClean="0"/>
              <a:t>ParticleSystem</a:t>
            </a:r>
            <a:r>
              <a:rPr lang="ja-JP" altLang="en-US" dirty="0" smtClean="0"/>
              <a:t>クラス</a:t>
            </a:r>
            <a:r>
              <a:rPr lang="en-US" altLang="ja-JP" dirty="0" smtClean="0"/>
              <a:t>: </a:t>
            </a:r>
            <a:r>
              <a:rPr lang="ja-JP" altLang="en-US" dirty="0" smtClean="0"/>
              <a:t>粒子のデータを持ち、粒子交換を行う。</a:t>
            </a:r>
            <a:endParaRPr lang="en-US" altLang="ja-JP" dirty="0" smtClean="0"/>
          </a:p>
          <a:p>
            <a:pPr lvl="1"/>
            <a:r>
              <a:rPr lang="en-US" altLang="ja-JP" dirty="0" err="1" smtClean="0">
                <a:solidFill>
                  <a:srgbClr val="FF0000"/>
                </a:solidFill>
              </a:rPr>
              <a:t>TreeForForce</a:t>
            </a:r>
            <a:r>
              <a:rPr lang="ja-JP" altLang="en-US" dirty="0" smtClean="0">
                <a:solidFill>
                  <a:srgbClr val="FF0000"/>
                </a:solidFill>
              </a:rPr>
              <a:t>クラス</a:t>
            </a:r>
            <a:r>
              <a:rPr lang="en-US" altLang="ja-JP" dirty="0" smtClean="0">
                <a:solidFill>
                  <a:srgbClr val="FF0000"/>
                </a:solidFill>
              </a:rPr>
              <a:t>: </a:t>
            </a:r>
            <a:r>
              <a:rPr lang="ja-JP" altLang="en-US" dirty="0" smtClean="0">
                <a:solidFill>
                  <a:srgbClr val="FF0000"/>
                </a:solidFill>
              </a:rPr>
              <a:t>相互作用の計算を行う。</a:t>
            </a:r>
            <a:endParaRPr lang="en-US" altLang="ja-JP" dirty="0" smtClean="0">
              <a:solidFill>
                <a:srgbClr val="FF0000"/>
              </a:solidFill>
            </a:endParaRPr>
          </a:p>
          <a:p>
            <a:pPr lvl="1"/>
            <a:r>
              <a:rPr lang="ja-JP" altLang="en-US" dirty="0" smtClean="0"/>
              <a:t>ユーザーはこれらのオブジェクトを作り、メンバ関数を呼び出すことでそれぞれの処理を行う。</a:t>
            </a:r>
            <a:endParaRPr lang="en-US" altLang="ja-JP" dirty="0" smtClean="0"/>
          </a:p>
        </p:txBody>
      </p:sp>
    </p:spTree>
    <p:extLst>
      <p:ext uri="{BB962C8B-B14F-4D97-AF65-F5344CB8AC3E}">
        <p14:creationId xmlns:p14="http://schemas.microsoft.com/office/powerpoint/2010/main" xmlns="" val="3534582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相互</a:t>
            </a:r>
            <a:r>
              <a:rPr lang="ja-JP" altLang="en-US" dirty="0" smtClean="0"/>
              <a:t>作用の計算</a:t>
            </a:r>
            <a:endParaRPr kumimoji="1" lang="ja-JP" altLang="en-US" dirty="0"/>
          </a:p>
        </p:txBody>
      </p:sp>
      <p:sp>
        <p:nvSpPr>
          <p:cNvPr id="3" name="コンテンツ プレースホルダー 2"/>
          <p:cNvSpPr>
            <a:spLocks noGrp="1"/>
          </p:cNvSpPr>
          <p:nvPr>
            <p:ph idx="1"/>
          </p:nvPr>
        </p:nvSpPr>
        <p:spPr>
          <a:xfrm>
            <a:off x="5909858" y="1648535"/>
            <a:ext cx="6034717" cy="4656455"/>
          </a:xfrm>
        </p:spPr>
        <p:txBody>
          <a:bodyPr>
            <a:normAutofit/>
          </a:bodyPr>
          <a:lstStyle/>
          <a:p>
            <a:r>
              <a:rPr kumimoji="1" lang="en-US" altLang="ja-JP" sz="2400" dirty="0" smtClean="0"/>
              <a:t>FDPS</a:t>
            </a:r>
            <a:r>
              <a:rPr kumimoji="1" lang="ja-JP" altLang="en-US" sz="2400" dirty="0" smtClean="0"/>
              <a:t>では相互作用を短距離力</a:t>
            </a:r>
            <a:r>
              <a:rPr lang="ja-JP" altLang="en-US" sz="2400" dirty="0"/>
              <a:t>型</a:t>
            </a:r>
            <a:r>
              <a:rPr kumimoji="1" lang="ja-JP" altLang="en-US" sz="2400" dirty="0" smtClean="0"/>
              <a:t>と長距離力型の２つの型に分けている。</a:t>
            </a:r>
            <a:endParaRPr kumimoji="1" lang="en-US" altLang="ja-JP" sz="2400" dirty="0" smtClean="0"/>
          </a:p>
          <a:p>
            <a:pPr lvl="1"/>
            <a:r>
              <a:rPr kumimoji="1" lang="ja-JP" altLang="en-US" sz="2000" dirty="0" smtClean="0"/>
              <a:t>短距離力型</a:t>
            </a:r>
            <a:r>
              <a:rPr kumimoji="1" lang="en-US" altLang="ja-JP" sz="2000" dirty="0" smtClean="0"/>
              <a:t>:</a:t>
            </a:r>
          </a:p>
          <a:p>
            <a:pPr lvl="2"/>
            <a:r>
              <a:rPr lang="ja-JP" altLang="en-US" sz="1800" dirty="0"/>
              <a:t>分子間力</a:t>
            </a:r>
            <a:r>
              <a:rPr lang="ja-JP" altLang="en-US" sz="1800" dirty="0" smtClean="0"/>
              <a:t>の様に遠くの粒子の寄与が無視できる場合。</a:t>
            </a:r>
            <a:endParaRPr lang="en-US" altLang="ja-JP" sz="1800" dirty="0" smtClean="0"/>
          </a:p>
          <a:p>
            <a:pPr lvl="2"/>
            <a:r>
              <a:rPr kumimoji="1" lang="ja-JP" altLang="en-US" sz="1800" dirty="0" smtClean="0"/>
              <a:t>流体シミュレーションでは、物理量は近傍粒子の重ね</a:t>
            </a:r>
            <a:r>
              <a:rPr lang="ja-JP" altLang="en-US" sz="1800" dirty="0" smtClean="0"/>
              <a:t>合わせで表現されるため、近距離力型。</a:t>
            </a:r>
            <a:endParaRPr lang="en-US" altLang="ja-JP" sz="1800" dirty="0" smtClean="0"/>
          </a:p>
          <a:p>
            <a:pPr lvl="1"/>
            <a:r>
              <a:rPr kumimoji="1" lang="ja-JP" altLang="en-US" sz="2000" dirty="0" smtClean="0"/>
              <a:t>長距離力型</a:t>
            </a:r>
            <a:r>
              <a:rPr kumimoji="1" lang="en-US" altLang="ja-JP" sz="2000" dirty="0" smtClean="0"/>
              <a:t>:</a:t>
            </a:r>
          </a:p>
          <a:p>
            <a:pPr lvl="2"/>
            <a:r>
              <a:rPr lang="ja-JP" altLang="en-US" sz="1800" dirty="0" smtClean="0"/>
              <a:t>重力やクーロン力の様に遠くの粒子の寄与が無視できない場合。</a:t>
            </a:r>
            <a:endParaRPr lang="en-US" altLang="ja-JP" sz="1800" dirty="0" smtClean="0"/>
          </a:p>
          <a:p>
            <a:pPr lvl="2"/>
            <a:r>
              <a:rPr lang="ja-JP" altLang="en-US" sz="1800" dirty="0"/>
              <a:t>遠く</a:t>
            </a:r>
            <a:r>
              <a:rPr lang="ja-JP" altLang="en-US" sz="1800" dirty="0" smtClean="0"/>
              <a:t>の粒子からの寄与は小さい為、粒子をまとめて計算</a:t>
            </a:r>
            <a:r>
              <a:rPr lang="en-US" altLang="ja-JP" sz="1800" dirty="0" smtClean="0"/>
              <a:t>(Barnes-Hut tree</a:t>
            </a:r>
            <a:r>
              <a:rPr lang="ja-JP" altLang="en-US" sz="1800" dirty="0" smtClean="0"/>
              <a:t>法</a:t>
            </a:r>
            <a:r>
              <a:rPr lang="en-US" altLang="ja-JP" sz="1800" dirty="0" smtClean="0"/>
              <a:t>)</a:t>
            </a:r>
            <a:r>
              <a:rPr lang="ja-JP" altLang="en-US" sz="1800" dirty="0" err="1" smtClean="0"/>
              <a:t>。</a:t>
            </a:r>
            <a:endParaRPr lang="en-US" altLang="ja-JP" sz="1800" dirty="0" smtClean="0"/>
          </a:p>
          <a:p>
            <a:endParaRPr kumimoji="1" lang="ja-JP" altLang="en-US" dirty="0"/>
          </a:p>
        </p:txBody>
      </p:sp>
      <p:grpSp>
        <p:nvGrpSpPr>
          <p:cNvPr id="4" name="グループ化 3"/>
          <p:cNvGrpSpPr/>
          <p:nvPr/>
        </p:nvGrpSpPr>
        <p:grpSpPr>
          <a:xfrm>
            <a:off x="1" y="2290665"/>
            <a:ext cx="6096000" cy="2870615"/>
            <a:chOff x="207199" y="2441705"/>
            <a:chExt cx="7578985" cy="3568955"/>
          </a:xfrm>
        </p:grpSpPr>
        <p:grpSp>
          <p:nvGrpSpPr>
            <p:cNvPr id="5" name="グループ化 4"/>
            <p:cNvGrpSpPr/>
            <p:nvPr/>
          </p:nvGrpSpPr>
          <p:grpSpPr>
            <a:xfrm>
              <a:off x="207199" y="2441706"/>
              <a:ext cx="3584872" cy="3568954"/>
              <a:chOff x="368563" y="1526874"/>
              <a:chExt cx="5354905" cy="5331126"/>
            </a:xfrm>
            <a:solidFill>
              <a:schemeClr val="bg1"/>
            </a:solidFill>
          </p:grpSpPr>
          <p:sp>
            <p:nvSpPr>
              <p:cNvPr id="52" name="正方形/長方形 51"/>
              <p:cNvSpPr/>
              <p:nvPr/>
            </p:nvSpPr>
            <p:spPr>
              <a:xfrm>
                <a:off x="385314" y="1526874"/>
                <a:ext cx="5331125" cy="533112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a:stCxn id="52" idx="1"/>
                <a:endCxn id="52" idx="3"/>
              </p:cNvCxnSpPr>
              <p:nvPr/>
            </p:nvCxnSpPr>
            <p:spPr>
              <a:xfrm>
                <a:off x="385314" y="4192437"/>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52" idx="2"/>
                <a:endCxn id="52" idx="0"/>
              </p:cNvCxnSpPr>
              <p:nvPr/>
            </p:nvCxnSpPr>
            <p:spPr>
              <a:xfrm flipV="1">
                <a:off x="3050877"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4368885"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1717795" y="1526874"/>
                <a:ext cx="0" cy="53311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76946" y="2857017"/>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68563" y="5517310"/>
                <a:ext cx="533112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717795" y="2215494"/>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4374989" y="2215494"/>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385314" y="6168750"/>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3050877" y="4833258"/>
                <a:ext cx="1335024" cy="1004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390386" y="6168750"/>
                <a:ext cx="13330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1061720" y="5522390"/>
                <a:ext cx="0" cy="133561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5044440" y="5522390"/>
                <a:ext cx="0" cy="13243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3733800" y="4192437"/>
                <a:ext cx="0" cy="130963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367280" y="1526875"/>
                <a:ext cx="0" cy="133014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5044440" y="1526875"/>
                <a:ext cx="0" cy="133014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1838369" y="232412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3840763" y="4297051"/>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5169424" y="6296717"/>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175861" y="6314976"/>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1175447" y="563201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519690" y="6302359"/>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4514937" y="2337048"/>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5166760" y="2337048"/>
                <a:ext cx="422031" cy="396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485494" y="5632015"/>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3192970" y="2978516"/>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2533967" y="4297614"/>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3192970" y="4297963"/>
                <a:ext cx="422031" cy="4220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1844557" y="1683306"/>
                <a:ext cx="422031" cy="42203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4201312" y="2441705"/>
              <a:ext cx="3584872" cy="3568954"/>
              <a:chOff x="368563" y="1526874"/>
              <a:chExt cx="5354905" cy="5331126"/>
            </a:xfrm>
          </p:grpSpPr>
          <p:sp>
            <p:nvSpPr>
              <p:cNvPr id="22" name="正方形/長方形 21"/>
              <p:cNvSpPr/>
              <p:nvPr/>
            </p:nvSpPr>
            <p:spPr>
              <a:xfrm>
                <a:off x="385314" y="1526874"/>
                <a:ext cx="5331127" cy="5331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2" idx="1"/>
                <a:endCxn id="22" idx="3"/>
              </p:cNvCxnSpPr>
              <p:nvPr/>
            </p:nvCxnSpPr>
            <p:spPr>
              <a:xfrm>
                <a:off x="385314" y="419243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22" idx="2"/>
                <a:endCxn id="22" idx="0"/>
              </p:cNvCxnSpPr>
              <p:nvPr/>
            </p:nvCxnSpPr>
            <p:spPr>
              <a:xfrm flipV="1">
                <a:off x="3050877"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36888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1717795" y="1526874"/>
                <a:ext cx="0" cy="53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76946" y="2857017"/>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68563" y="5517310"/>
                <a:ext cx="533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717795" y="2215494"/>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374989" y="2215494"/>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85314" y="6168750"/>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050877" y="4833258"/>
                <a:ext cx="1335024" cy="10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390386" y="6168750"/>
                <a:ext cx="133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061720" y="5522390"/>
                <a:ext cx="0" cy="133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044440" y="5522390"/>
                <a:ext cx="0" cy="132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3733800" y="4192437"/>
                <a:ext cx="0" cy="1309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2367280" y="1526875"/>
                <a:ext cx="0" cy="1330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5044440" y="1526875"/>
                <a:ext cx="0" cy="1330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1838369" y="232412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840763" y="4297051"/>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169424" y="6296717"/>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3175861" y="631497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175447"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19690" y="6302359"/>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514937" y="2337048"/>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5166760" y="2337048"/>
                <a:ext cx="422031" cy="396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485494" y="5632015"/>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192970" y="297851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2533967" y="4297614"/>
                <a:ext cx="422031" cy="4220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192970" y="4297963"/>
                <a:ext cx="422031" cy="4220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1844557" y="1683306"/>
                <a:ext cx="422031" cy="422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円/楕円 6"/>
            <p:cNvSpPr/>
            <p:nvPr/>
          </p:nvSpPr>
          <p:spPr>
            <a:xfrm>
              <a:off x="3195036" y="5407970"/>
              <a:ext cx="282531" cy="28253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22965" y="5420628"/>
              <a:ext cx="282531" cy="28253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405091" y="2759947"/>
              <a:ext cx="282531" cy="28253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204585" y="2751501"/>
              <a:ext cx="282531" cy="28253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9" idx="5"/>
              <a:endCxn id="80" idx="1"/>
            </p:cNvCxnSpPr>
            <p:nvPr/>
          </p:nvCxnSpPr>
          <p:spPr>
            <a:xfrm>
              <a:off x="1646246" y="3001102"/>
              <a:ext cx="493145" cy="1337102"/>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endCxn id="80" idx="7"/>
            </p:cNvCxnSpPr>
            <p:nvPr/>
          </p:nvCxnSpPr>
          <p:spPr>
            <a:xfrm flipH="1">
              <a:off x="2339170" y="3042478"/>
              <a:ext cx="998322" cy="1295726"/>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8" idx="7"/>
              <a:endCxn id="80" idx="3"/>
            </p:cNvCxnSpPr>
            <p:nvPr/>
          </p:nvCxnSpPr>
          <p:spPr>
            <a:xfrm flipV="1">
              <a:off x="764120" y="4537983"/>
              <a:ext cx="1375271" cy="924021"/>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7" idx="1"/>
              <a:endCxn id="80" idx="5"/>
            </p:cNvCxnSpPr>
            <p:nvPr/>
          </p:nvCxnSpPr>
          <p:spPr>
            <a:xfrm flipH="1" flipV="1">
              <a:off x="2339170" y="4537983"/>
              <a:ext cx="897242" cy="91136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239281" y="3716829"/>
              <a:ext cx="0" cy="59039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70" idx="2"/>
            </p:cNvCxnSpPr>
            <p:nvPr/>
          </p:nvCxnSpPr>
          <p:spPr>
            <a:xfrm flipH="1" flipV="1">
              <a:off x="2239281" y="4436918"/>
              <a:ext cx="292402" cy="5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2" idx="0"/>
            </p:cNvCxnSpPr>
            <p:nvPr/>
          </p:nvCxnSpPr>
          <p:spPr>
            <a:xfrm flipV="1">
              <a:off x="2227827" y="4578747"/>
              <a:ext cx="11454" cy="106838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6257093" y="4433453"/>
              <a:ext cx="292402" cy="5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5924377" y="4446023"/>
              <a:ext cx="292402" cy="565"/>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1930808" y="4442558"/>
              <a:ext cx="292402" cy="565"/>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5576975" y="3793441"/>
              <a:ext cx="1323738" cy="132373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テキスト ボックス 81"/>
          <p:cNvSpPr txBox="1"/>
          <p:nvPr/>
        </p:nvSpPr>
        <p:spPr>
          <a:xfrm>
            <a:off x="998686" y="5561621"/>
            <a:ext cx="9003047" cy="83099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力の種類は</a:t>
            </a:r>
            <a:r>
              <a:rPr lang="en-US" altLang="ja-JP" sz="2400" dirty="0" err="1" smtClean="0"/>
              <a:t>TreeForForce</a:t>
            </a:r>
            <a:r>
              <a:rPr lang="ja-JP" altLang="en-US" sz="2400" dirty="0" smtClean="0"/>
              <a:t>クラスのテンプレート引数として与える。</a:t>
            </a:r>
            <a:endParaRPr lang="en-US" altLang="ja-JP" sz="2400" dirty="0" smtClean="0"/>
          </a:p>
          <a:p>
            <a:pPr marL="342900" indent="-342900">
              <a:buFont typeface="Arial" panose="020B0604020202020204" pitchFamily="34" charset="0"/>
              <a:buChar char="•"/>
            </a:pPr>
            <a:r>
              <a:rPr lang="ja-JP" altLang="en-US" sz="2400" dirty="0" smtClean="0"/>
              <a:t>どちらの場合も粒子を木構造で管理する事で高速に計算可能</a:t>
            </a:r>
            <a:endParaRPr lang="en-US" altLang="ja-JP" sz="2400" dirty="0"/>
          </a:p>
        </p:txBody>
      </p:sp>
    </p:spTree>
    <p:extLst>
      <p:ext uri="{BB962C8B-B14F-4D97-AF65-F5344CB8AC3E}">
        <p14:creationId xmlns:p14="http://schemas.microsoft.com/office/powerpoint/2010/main" xmlns="" val="224484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並列計算機における相互作用計算の手順</a:t>
            </a:r>
            <a:r>
              <a:rPr kumimoji="1" lang="en-US" altLang="ja-JP" dirty="0" smtClean="0"/>
              <a:t/>
            </a:r>
            <a:br>
              <a:rPr kumimoji="1" lang="en-US" altLang="ja-JP" dirty="0" smtClean="0"/>
            </a:br>
            <a:r>
              <a:rPr kumimoji="1" lang="en-US" altLang="ja-JP" dirty="0" smtClean="0"/>
              <a:t>(Makino2004, </a:t>
            </a:r>
            <a:r>
              <a:rPr kumimoji="1" lang="en-US" altLang="ja-JP" dirty="0" err="1" smtClean="0"/>
              <a:t>Ishiyama</a:t>
            </a:r>
            <a:r>
              <a:rPr kumimoji="1" lang="en-US" altLang="ja-JP" dirty="0" smtClean="0"/>
              <a:t> et al.2009)</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smtClean="0"/>
              <a:t>自分が担当する粒子からツリー構造を作る。</a:t>
            </a:r>
            <a:endParaRPr kumimoji="1" lang="en-US" altLang="ja-JP" dirty="0" smtClean="0"/>
          </a:p>
          <a:p>
            <a:pPr marL="514350" indent="-514350">
              <a:buFont typeface="+mj-lt"/>
              <a:buAutoNum type="arabicPeriod"/>
            </a:pPr>
            <a:r>
              <a:rPr kumimoji="1" lang="ja-JP" altLang="en-US" dirty="0" smtClean="0"/>
              <a:t>ツリー構造を使って相互作用に必要な粒子を</a:t>
            </a:r>
            <a:r>
              <a:rPr lang="ja-JP" altLang="en-US" dirty="0"/>
              <a:t>交換</a:t>
            </a:r>
            <a:r>
              <a:rPr kumimoji="1" lang="ja-JP" altLang="en-US" dirty="0" smtClean="0"/>
              <a:t>する。</a:t>
            </a:r>
            <a:endParaRPr kumimoji="1" lang="en-US" altLang="ja-JP" dirty="0" smtClean="0"/>
          </a:p>
          <a:p>
            <a:pPr marL="514350" indent="-514350">
              <a:buFont typeface="+mj-lt"/>
              <a:buAutoNum type="arabicPeriod"/>
            </a:pPr>
            <a:r>
              <a:rPr lang="ja-JP" altLang="en-US" dirty="0"/>
              <a:t>送られて</a:t>
            </a:r>
            <a:r>
              <a:rPr lang="ja-JP" altLang="en-US" dirty="0" smtClean="0"/>
              <a:t>きた粒子情報を元にツリーを再構築する。</a:t>
            </a:r>
            <a:endParaRPr lang="en-US" altLang="ja-JP" dirty="0" smtClean="0"/>
          </a:p>
          <a:p>
            <a:pPr marL="514350" indent="-514350">
              <a:buFont typeface="+mj-lt"/>
              <a:buAutoNum type="arabicPeriod"/>
            </a:pPr>
            <a:r>
              <a:rPr kumimoji="1" lang="ja-JP" altLang="en-US" dirty="0" smtClean="0"/>
              <a:t>ツリー法を使って力の計算を行う。</a:t>
            </a:r>
            <a:endParaRPr kumimoji="1" lang="en-US" altLang="ja-JP" dirty="0" smtClean="0"/>
          </a:p>
          <a:p>
            <a:endParaRPr lang="en-US" altLang="ja-JP" dirty="0"/>
          </a:p>
          <a:p>
            <a:r>
              <a:rPr kumimoji="1" lang="en-US" altLang="ja-JP" dirty="0" err="1" smtClean="0"/>
              <a:t>TreeForForce</a:t>
            </a:r>
            <a:r>
              <a:rPr lang="en-US" altLang="ja-JP" dirty="0" smtClean="0"/>
              <a:t>::</a:t>
            </a:r>
            <a:r>
              <a:rPr lang="en-US" altLang="ja-JP" dirty="0" err="1" smtClean="0"/>
              <a:t>calcForceAllAndWriteBack</a:t>
            </a:r>
            <a:r>
              <a:rPr lang="en-US" altLang="ja-JP" dirty="0" smtClean="0"/>
              <a:t>()</a:t>
            </a:r>
            <a:r>
              <a:rPr lang="ja-JP" altLang="en-US" dirty="0" smtClean="0"/>
              <a:t>で手順</a:t>
            </a:r>
            <a:r>
              <a:rPr lang="en-US" altLang="ja-JP" dirty="0" smtClean="0"/>
              <a:t>1-4</a:t>
            </a:r>
            <a:r>
              <a:rPr lang="ja-JP" altLang="en-US" dirty="0" smtClean="0"/>
              <a:t>全てが実行される。</a:t>
            </a:r>
            <a:endParaRPr lang="en-US" altLang="ja-JP" dirty="0" smtClean="0"/>
          </a:p>
          <a:p>
            <a:r>
              <a:rPr kumimoji="1" lang="en-US" altLang="ja-JP" dirty="0" smtClean="0"/>
              <a:t>FDPS</a:t>
            </a:r>
            <a:r>
              <a:rPr kumimoji="1" lang="ja-JP" altLang="en-US" dirty="0" smtClean="0"/>
              <a:t>では全ての手順で</a:t>
            </a:r>
            <a:r>
              <a:rPr kumimoji="1" lang="en-US" altLang="ja-JP" dirty="0" err="1" smtClean="0"/>
              <a:t>OpenMP</a:t>
            </a:r>
            <a:r>
              <a:rPr kumimoji="1" lang="ja-JP" altLang="en-US" dirty="0" smtClean="0"/>
              <a:t>による並列化がされている。</a:t>
            </a:r>
            <a:endParaRPr kumimoji="1" lang="en-US" altLang="ja-JP" dirty="0" smtClean="0"/>
          </a:p>
          <a:p>
            <a:pPr marL="0" indent="0">
              <a:buNone/>
            </a:pPr>
            <a:endParaRPr kumimoji="1" lang="en-US" altLang="ja-JP" dirty="0" smtClean="0"/>
          </a:p>
          <a:p>
            <a:endParaRPr kumimoji="1" lang="ja-JP" altLang="en-US" dirty="0"/>
          </a:p>
        </p:txBody>
      </p:sp>
    </p:spTree>
    <p:extLst>
      <p:ext uri="{BB962C8B-B14F-4D97-AF65-F5344CB8AC3E}">
        <p14:creationId xmlns:p14="http://schemas.microsoft.com/office/powerpoint/2010/main" xmlns="" val="325133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2581</TotalTime>
  <Words>1288</Words>
  <Application>Microsoft Office PowerPoint</Application>
  <PresentationFormat>ユーザー設定</PresentationFormat>
  <Paragraphs>139</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FDPSのAPIと内部構造</vt:lpstr>
      <vt:lpstr>構成</vt:lpstr>
      <vt:lpstr>FDPSの実装方針</vt:lpstr>
      <vt:lpstr>FDPSを用いた粒子シミュレーションの流れ</vt:lpstr>
      <vt:lpstr>FDPSを用いた粒子シミュレーションの流れ</vt:lpstr>
      <vt:lpstr>領域分割と粒子交換</vt:lpstr>
      <vt:lpstr>FDPSを用いた粒子シミュレーションの流れ</vt:lpstr>
      <vt:lpstr>相互作用の計算</vt:lpstr>
      <vt:lpstr>並列計算機における相互作用計算の手順 (Makino2004, Ishiyama et al.2009)</vt:lpstr>
      <vt:lpstr>並列計算機における相互作用計算の手順 (Makino2004, Ishiyama et al.2009)</vt:lpstr>
      <vt:lpstr>相互作用に必要な粒子の交換</vt:lpstr>
      <vt:lpstr>並列計算機における相互作用計算の手順 (Makino2004, Ishiyama et al.2009)</vt:lpstr>
      <vt:lpstr>相互作用の計算</vt:lpstr>
      <vt:lpstr>まとめ</vt:lpstr>
      <vt:lpstr>予備スライド</vt:lpstr>
      <vt:lpstr>ツリー構造の作り方</vt:lpstr>
      <vt:lpstr>ツリー構造の作り方</vt:lpstr>
      <vt:lpstr>ツリー構造の作り方</vt:lpstr>
      <vt:lpstr>ツリー構造の作り方</vt:lpstr>
      <vt:lpstr>短距離力の計算</vt:lpstr>
      <vt:lpstr>長距離力の計算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FDPS</dc:title>
  <dc:creator>masaki iwasawa</dc:creator>
  <cp:lastModifiedBy>fukuyoshi</cp:lastModifiedBy>
  <cp:revision>107</cp:revision>
  <cp:lastPrinted>2015-07-14T04:01:42Z</cp:lastPrinted>
  <dcterms:created xsi:type="dcterms:W3CDTF">2015-07-07T11:35:54Z</dcterms:created>
  <dcterms:modified xsi:type="dcterms:W3CDTF">2015-07-30T05:54:14Z</dcterms:modified>
</cp:coreProperties>
</file>