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16" r:id="rId14"/>
    <p:sldMasterId id="2147483828" r:id="rId15"/>
  </p:sldMasterIdLst>
  <p:notesMasterIdLst>
    <p:notesMasterId r:id="rId59"/>
  </p:notesMasterIdLst>
  <p:sldIdLst>
    <p:sldId id="306" r:id="rId16"/>
    <p:sldId id="262" r:id="rId17"/>
    <p:sldId id="266" r:id="rId18"/>
    <p:sldId id="264" r:id="rId19"/>
    <p:sldId id="265" r:id="rId20"/>
    <p:sldId id="259" r:id="rId21"/>
    <p:sldId id="260" r:id="rId22"/>
    <p:sldId id="263" r:id="rId23"/>
    <p:sldId id="261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58" r:id="rId33"/>
    <p:sldId id="275" r:id="rId34"/>
    <p:sldId id="276" r:id="rId35"/>
    <p:sldId id="277" r:id="rId36"/>
    <p:sldId id="278" r:id="rId37"/>
    <p:sldId id="280" r:id="rId38"/>
    <p:sldId id="281" r:id="rId39"/>
    <p:sldId id="307" r:id="rId40"/>
    <p:sldId id="308" r:id="rId41"/>
    <p:sldId id="310" r:id="rId42"/>
    <p:sldId id="311" r:id="rId43"/>
    <p:sldId id="287" r:id="rId44"/>
    <p:sldId id="288" r:id="rId45"/>
    <p:sldId id="299" r:id="rId46"/>
    <p:sldId id="290" r:id="rId47"/>
    <p:sldId id="291" r:id="rId48"/>
    <p:sldId id="292" r:id="rId49"/>
    <p:sldId id="293" r:id="rId50"/>
    <p:sldId id="303" r:id="rId51"/>
    <p:sldId id="301" r:id="rId52"/>
    <p:sldId id="302" r:id="rId53"/>
    <p:sldId id="304" r:id="rId54"/>
    <p:sldId id="313" r:id="rId55"/>
    <p:sldId id="312" r:id="rId56"/>
    <p:sldId id="298" r:id="rId57"/>
    <p:sldId id="297" r:id="rId5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CC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D5AE-0C34-41F7-9946-9975DA95B8AD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5B31-6DD6-4D42-81F6-5826164BD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51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877" indent="-285722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2888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043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199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CB89486-E302-4598-8494-1F48E68EE27E}" type="slidenum">
              <a:rPr lang="en-US" altLang="ja-JP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187F7-7C92-4E6E-8209-315A623E15D1}" type="slidenum">
              <a:rPr lang="en-US" altLang="ja-JP">
                <a:solidFill>
                  <a:prstClr val="black"/>
                </a:solidFill>
              </a:rPr>
              <a:pPr/>
              <a:t>41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7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187F7-7C92-4E6E-8209-315A623E15D1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67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B90E9-01B2-4B17-B7AC-36A8EFFD5954}" type="slidenum">
              <a:rPr lang="en-US" altLang="ja-JP">
                <a:solidFill>
                  <a:prstClr val="black"/>
                </a:solidFill>
              </a:rPr>
              <a:pPr/>
              <a:t>21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187F7-7C92-4E6E-8209-315A623E15D1}" type="slidenum">
              <a:rPr lang="en-US" altLang="ja-JP">
                <a:solidFill>
                  <a:prstClr val="black"/>
                </a:solidFill>
              </a:rPr>
              <a:pPr/>
              <a:t>25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7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877" indent="-285722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2888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043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199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89F75737-F53B-44E1-994A-3CCD643936F9}" type="slidenum">
              <a:rPr lang="en-US" altLang="ja-JP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877" indent="-285722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2888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043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199" indent="-22857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34F88D40-589F-45A2-B660-918F267AF5D9}" type="slidenum">
              <a:rPr lang="en-US" altLang="ja-JP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23040-925B-4606-A4B2-1B01BE21F675}" type="slidenum">
              <a:rPr lang="en-US" altLang="ja-JP">
                <a:solidFill>
                  <a:prstClr val="black"/>
                </a:solidFill>
              </a:rPr>
              <a:pPr/>
              <a:t>31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4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8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785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589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448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84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915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54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490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150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5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62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102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12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521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366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340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98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196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12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2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029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606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253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130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906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592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05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434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005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519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9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172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159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4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52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571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24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55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227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828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28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8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32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148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77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450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047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17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10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72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181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238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18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324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468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226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133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357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811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988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258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643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7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838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0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559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635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423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916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6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8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1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2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79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58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83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5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21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8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2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8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49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5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29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93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1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2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39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6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23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6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5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90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9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42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4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89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52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42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31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66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54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2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42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6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7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87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35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4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72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06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62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900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5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932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54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264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80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1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31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055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14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124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1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76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90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564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7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040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498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252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640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685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4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339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79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849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055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1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2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507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4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93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6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9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7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3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E9299-3B00-4B01-960A-14C2E8F9DAE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7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gif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4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6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67544" y="1023546"/>
            <a:ext cx="8208912" cy="161336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052736"/>
            <a:ext cx="7920880" cy="1584176"/>
          </a:xfrm>
        </p:spPr>
        <p:txBody>
          <a:bodyPr/>
          <a:lstStyle/>
          <a:p>
            <a:pPr algn="ctr" eaLnBrk="1" hangingPunct="1"/>
            <a:r>
              <a:rPr kumimoji="0" lang="en-US" altLang="ja-JP" sz="4000" dirty="0" smtClean="0">
                <a:solidFill>
                  <a:schemeClr val="tx1"/>
                </a:solidFill>
                <a:latin typeface="Verdana" pitchFamily="34" charset="0"/>
                <a:cs typeface="Verdana" pitchFamily="34" charset="0"/>
              </a:rPr>
              <a:t>Chaos, Predictability, and</a:t>
            </a:r>
            <a:br>
              <a:rPr kumimoji="0" lang="en-US" altLang="ja-JP" sz="4000" dirty="0" smtClean="0">
                <a:solidFill>
                  <a:schemeClr val="tx1"/>
                </a:solidFill>
                <a:latin typeface="Verdana" pitchFamily="34" charset="0"/>
                <a:cs typeface="Verdana" pitchFamily="34" charset="0"/>
              </a:rPr>
            </a:br>
            <a:r>
              <a:rPr kumimoji="0" lang="en-US" altLang="ja-JP" sz="4000" dirty="0" smtClean="0">
                <a:solidFill>
                  <a:schemeClr val="tx1"/>
                </a:solidFill>
                <a:latin typeface="Verdana" pitchFamily="34" charset="0"/>
                <a:cs typeface="Verdana" pitchFamily="34" charset="0"/>
              </a:rPr>
              <a:t>Data Assimilation</a:t>
            </a:r>
            <a:endParaRPr kumimoji="0" lang="ja-JP" altLang="en-US" sz="4000" dirty="0" smtClean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19" y="2852936"/>
            <a:ext cx="8640960" cy="1800200"/>
          </a:xfrm>
        </p:spPr>
        <p:txBody>
          <a:bodyPr/>
          <a:lstStyle/>
          <a:p>
            <a:pPr eaLnBrk="1" hangingPunct="1"/>
            <a:r>
              <a:rPr lang="en-US" altLang="ja-JP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Takemasa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Miyoshi</a:t>
            </a:r>
          </a:p>
          <a:p>
            <a:pPr eaLnBrk="1" hangingPunct="1"/>
            <a:r>
              <a:rPr lang="en-US" altLang="ja-JP" sz="2400" dirty="0" smtClean="0"/>
              <a:t>Data Assimilation Research Team</a:t>
            </a:r>
            <a:endParaRPr lang="en-US" altLang="ja-JP" sz="2400" dirty="0" smtClean="0"/>
          </a:p>
          <a:p>
            <a:pPr eaLnBrk="1" hangingPunct="1"/>
            <a:r>
              <a:rPr lang="en-US" altLang="ja-JP" sz="2400" u="sng" dirty="0" smtClean="0">
                <a:solidFill>
                  <a:srgbClr val="0000FF"/>
                </a:solidFill>
              </a:rPr>
              <a:t>Takemasa.Miyoshi@riken.jp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42875" y="214313"/>
            <a:ext cx="3792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</a:rPr>
              <a:t>February 8</a:t>
            </a:r>
            <a:r>
              <a:rPr lang="en-US" altLang="ja-JP" dirty="0" smtClean="0">
                <a:solidFill>
                  <a:srgbClr val="000000"/>
                </a:solidFill>
              </a:rPr>
              <a:t>, 2013, </a:t>
            </a:r>
            <a:r>
              <a:rPr lang="en-US" altLang="ja-JP" dirty="0" smtClean="0">
                <a:solidFill>
                  <a:srgbClr val="000000"/>
                </a:solidFill>
              </a:rPr>
              <a:t>AICS Cafe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4" descr="http://www.riken.go.jp/r-world/info/release/press/1999/0428/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96951"/>
            <a:ext cx="946110" cy="12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「京（けい）」のロゴマークが決まりました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57257"/>
            <a:ext cx="1074996" cy="12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18" y="4581128"/>
            <a:ext cx="864096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With many thanks to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Data Assimilation Research Team,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E</a:t>
            </a:r>
            <a:r>
              <a:rPr lang="en-US" altLang="ja-JP" sz="2400" dirty="0" smtClean="0">
                <a:solidFill>
                  <a:srgbClr val="000000"/>
                </a:solidFill>
              </a:rPr>
              <a:t>.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Kalnay</a:t>
            </a:r>
            <a:r>
              <a:rPr lang="en-US" altLang="ja-JP" sz="2400" dirty="0" smtClean="0">
                <a:solidFill>
                  <a:srgbClr val="000000"/>
                </a:solidFill>
              </a:rPr>
              <a:t>, K. Ide, B. Hunt, S.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Greybush</a:t>
            </a:r>
            <a:r>
              <a:rPr lang="en-US" altLang="ja-JP" sz="2400" dirty="0" smtClean="0">
                <a:solidFill>
                  <a:srgbClr val="000000"/>
                </a:solidFill>
              </a:rPr>
              <a:t>, S. </a:t>
            </a:r>
            <a:r>
              <a:rPr lang="en-US" altLang="ja-JP" sz="2400" dirty="0">
                <a:solidFill>
                  <a:srgbClr val="000000"/>
                </a:solidFill>
              </a:rPr>
              <a:t>Penny</a:t>
            </a:r>
            <a:r>
              <a:rPr lang="en-US" altLang="ja-JP" sz="2400" dirty="0" smtClean="0">
                <a:solidFill>
                  <a:srgbClr val="000000"/>
                </a:solidFill>
              </a:rPr>
              <a:t>, G.-Y. </a:t>
            </a:r>
            <a:r>
              <a:rPr lang="en-US" altLang="ja-JP" sz="2400" dirty="0" smtClean="0">
                <a:solidFill>
                  <a:srgbClr val="000000"/>
                </a:solidFill>
              </a:rPr>
              <a:t>Lien,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UMD </a:t>
            </a:r>
            <a:r>
              <a:rPr lang="en-US" altLang="ja-JP" sz="2400" dirty="0">
                <a:solidFill>
                  <a:srgbClr val="000000"/>
                </a:solidFill>
              </a:rPr>
              <a:t>Weather-Chaos </a:t>
            </a:r>
            <a:r>
              <a:rPr lang="en-US" altLang="ja-JP" sz="2400" dirty="0" smtClean="0">
                <a:solidFill>
                  <a:srgbClr val="000000"/>
                </a:solidFill>
              </a:rPr>
              <a:t>group, Y. Ota (NCEP/EMC, JMA</a:t>
            </a:r>
            <a:r>
              <a:rPr lang="en-US" altLang="ja-JP" sz="2400" dirty="0" smtClean="0">
                <a:solidFill>
                  <a:srgbClr val="000000"/>
                </a:solidFill>
              </a:rPr>
              <a:t>),</a:t>
            </a:r>
            <a:endParaRPr lang="en-US" altLang="ja-JP" sz="2400" dirty="0" smtClean="0">
              <a:solidFill>
                <a:srgbClr val="000000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S</a:t>
            </a:r>
            <a:r>
              <a:rPr lang="en-US" altLang="ja-JP" sz="2400" dirty="0" smtClean="0">
                <a:solidFill>
                  <a:srgbClr val="000000"/>
                </a:solidFill>
              </a:rPr>
              <a:t>.-C. Yang (Taiwan</a:t>
            </a:r>
            <a:r>
              <a:rPr lang="en-US" altLang="ja-JP" sz="2400" dirty="0" smtClean="0">
                <a:solidFill>
                  <a:srgbClr val="000000"/>
                </a:solidFill>
              </a:rPr>
              <a:t>), J.-S. Kang (Korea),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</a:rPr>
              <a:t>. </a:t>
            </a:r>
            <a:r>
              <a:rPr lang="en-US" altLang="ja-JP" sz="2400" dirty="0" smtClean="0">
                <a:solidFill>
                  <a:srgbClr val="000000"/>
                </a:solidFill>
              </a:rPr>
              <a:t>Kunii, </a:t>
            </a:r>
            <a:r>
              <a:rPr lang="en-US" altLang="ja-JP" sz="2400" dirty="0" smtClean="0">
                <a:solidFill>
                  <a:srgbClr val="000000"/>
                </a:solidFill>
              </a:rPr>
              <a:t>T.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Enomoto</a:t>
            </a:r>
            <a:r>
              <a:rPr lang="en-US" altLang="ja-JP" sz="2400" dirty="0" smtClean="0">
                <a:solidFill>
                  <a:srgbClr val="000000"/>
                </a:solidFill>
              </a:rPr>
              <a:t>, and N. Komori (Japan)</a:t>
            </a:r>
          </a:p>
        </p:txBody>
      </p:sp>
    </p:spTree>
    <p:extLst>
      <p:ext uri="{BB962C8B-B14F-4D97-AF65-F5344CB8AC3E}">
        <p14:creationId xmlns:p14="http://schemas.microsoft.com/office/powerpoint/2010/main" val="11140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yoshi\Downloads\spag_f024_usb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13364"/>
          <a:stretch/>
        </p:blipFill>
        <p:spPr bwMode="auto">
          <a:xfrm>
            <a:off x="179512" y="805912"/>
            <a:ext cx="5715001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system is chaotic.</a:t>
            </a:r>
            <a:endParaRPr kumimoji="1"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541983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Chaotic dynamical system has intrinsic limit to predictability.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yoshi\Downloads\spag_f048_usb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13364"/>
          <a:stretch/>
        </p:blipFill>
        <p:spPr bwMode="auto">
          <a:xfrm>
            <a:off x="179511" y="805912"/>
            <a:ext cx="5715001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system is chaotic.</a:t>
            </a:r>
            <a:endParaRPr kumimoji="1"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541983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Chaotic dynamical system has intrinsic limit to predictability.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yoshi\Downloads\spag_f072_usb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13364"/>
          <a:stretch/>
        </p:blipFill>
        <p:spPr bwMode="auto">
          <a:xfrm>
            <a:off x="179512" y="805912"/>
            <a:ext cx="5715000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system is chaotic.</a:t>
            </a:r>
            <a:endParaRPr kumimoji="1"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541983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Chaotic dynamical system has intrinsic limit to predictability.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yoshi\Downloads\spag_f096_usb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13364"/>
          <a:stretch/>
        </p:blipFill>
        <p:spPr bwMode="auto">
          <a:xfrm>
            <a:off x="179512" y="805912"/>
            <a:ext cx="5715000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system is chaotic.</a:t>
            </a:r>
            <a:endParaRPr kumimoji="1"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541983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Chaotic dynamical system has intrinsic limit to predictability.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yoshi\Downloads\spag_f120_usbg (2)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13364"/>
          <a:stretch/>
        </p:blipFill>
        <p:spPr bwMode="auto">
          <a:xfrm>
            <a:off x="179512" y="805912"/>
            <a:ext cx="5715000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system is chaotic.</a:t>
            </a:r>
            <a:endParaRPr kumimoji="1"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541983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Chaotic dynamical system has intrinsic limit to predictability.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yoshi\Downloads\spag_f144_usb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13364"/>
          <a:stretch/>
        </p:blipFill>
        <p:spPr bwMode="auto">
          <a:xfrm>
            <a:off x="179512" y="805912"/>
            <a:ext cx="5715000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system is chaotic.</a:t>
            </a:r>
            <a:endParaRPr kumimoji="1"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541983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Chaotic dynamical system has intrinsic limit to predictability.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yoshi\Downloads\spag_f168_usb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13364"/>
          <a:stretch/>
        </p:blipFill>
        <p:spPr bwMode="auto">
          <a:xfrm>
            <a:off x="179511" y="805912"/>
            <a:ext cx="5715001" cy="58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Weather system is chaotic.</a:t>
            </a:r>
            <a:endParaRPr kumimoji="1"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541983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Chaotic dynamical system has intrinsic limit to predictability.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can we do? (frontier research)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90600"/>
            <a:ext cx="8640960" cy="5678760"/>
          </a:xfrm>
        </p:spPr>
        <p:txBody>
          <a:bodyPr/>
          <a:lstStyle/>
          <a:p>
            <a:r>
              <a:rPr lang="en-US" altLang="ja-JP" dirty="0" smtClean="0"/>
              <a:t>Obtain more accurate initial conditions</a:t>
            </a:r>
          </a:p>
          <a:p>
            <a:pPr lvl="1"/>
            <a:r>
              <a:rPr lang="en-US" altLang="ja-JP" dirty="0" smtClean="0"/>
              <a:t>More observations</a:t>
            </a:r>
          </a:p>
          <a:p>
            <a:pPr lvl="1"/>
            <a:r>
              <a:rPr lang="en-US" altLang="ja-JP" dirty="0" smtClean="0"/>
              <a:t>Better </a:t>
            </a:r>
            <a:r>
              <a:rPr lang="en-US" altLang="ja-JP" dirty="0" smtClean="0"/>
              <a:t>data assimilation </a:t>
            </a:r>
            <a:r>
              <a:rPr lang="en-US" altLang="ja-JP" dirty="0" smtClean="0"/>
              <a:t>methods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Understand the error growth</a:t>
            </a:r>
          </a:p>
          <a:p>
            <a:pPr lvl="1"/>
            <a:r>
              <a:rPr lang="en-US" altLang="ja-JP" dirty="0" smtClean="0"/>
              <a:t>Better understand the dynamics </a:t>
            </a:r>
            <a:r>
              <a:rPr kumimoji="1" lang="en-US" altLang="ja-JP" dirty="0" smtClean="0"/>
              <a:t>and physics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 smtClean="0"/>
              <a:t>Predict the predictability</a:t>
            </a:r>
          </a:p>
          <a:p>
            <a:pPr lvl="1"/>
            <a:r>
              <a:rPr lang="en-US" altLang="ja-JP" dirty="0" smtClean="0"/>
              <a:t>Let users know how (un)certain the forecasts.</a:t>
            </a:r>
            <a:endParaRPr kumimoji="1" lang="ja-JP" altLang="en-US" dirty="0"/>
          </a:p>
        </p:txBody>
      </p:sp>
      <p:pic>
        <p:nvPicPr>
          <p:cNvPr id="4" name="Picture 2" descr="C:\Users\miyoshi\Downloads\fig3.pre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02844"/>
            <a:ext cx="2520280" cy="23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80" name="AutoShape 12"/>
          <p:cNvSpPr>
            <a:spLocks noChangeArrowheads="1"/>
          </p:cNvSpPr>
          <p:nvPr/>
        </p:nvSpPr>
        <p:spPr bwMode="auto">
          <a:xfrm>
            <a:off x="600221" y="1262079"/>
            <a:ext cx="7921625" cy="280769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Assimilation</a:t>
            </a:r>
            <a:endParaRPr lang="en-US" altLang="ja-JP" dirty="0"/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5692044" y="1334509"/>
            <a:ext cx="2450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Numerical models</a:t>
            </a:r>
            <a:endParaRPr lang="en-US" altLang="ja-JP" sz="2400" dirty="0"/>
          </a:p>
        </p:txBody>
      </p:sp>
      <p:pic>
        <p:nvPicPr>
          <p:cNvPr id="672777" name="Picture 9" descr="全球格子（後白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9" y="1839334"/>
            <a:ext cx="1971675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1178693" y="1334509"/>
            <a:ext cx="1829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Observations</a:t>
            </a:r>
            <a:endParaRPr lang="en-US" altLang="ja-JP" sz="2400" dirty="0"/>
          </a:p>
        </p:txBody>
      </p:sp>
      <p:grpSp>
        <p:nvGrpSpPr>
          <p:cNvPr id="672782" name="Group 14"/>
          <p:cNvGrpSpPr>
            <a:grpSpLocks/>
          </p:cNvGrpSpPr>
          <p:nvPr/>
        </p:nvGrpSpPr>
        <p:grpSpPr bwMode="auto">
          <a:xfrm>
            <a:off x="1320947" y="1837746"/>
            <a:ext cx="1617664" cy="1951038"/>
            <a:chOff x="930" y="1570"/>
            <a:chExt cx="1019" cy="1229"/>
          </a:xfrm>
        </p:grpSpPr>
        <p:pic>
          <p:nvPicPr>
            <p:cNvPr id="67277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960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2779" name="Text Box 11"/>
            <p:cNvSpPr txBox="1">
              <a:spLocks noChangeArrowheads="1"/>
            </p:cNvSpPr>
            <p:nvPr/>
          </p:nvSpPr>
          <p:spPr bwMode="auto">
            <a:xfrm>
              <a:off x="1292" y="2568"/>
              <a:ext cx="6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800" dirty="0"/>
                <a:t>©</a:t>
              </a:r>
              <a:r>
                <a:rPr lang="en-US" altLang="ja-JP" sz="1800" dirty="0" err="1"/>
                <a:t>Vaisala</a:t>
              </a:r>
              <a:endParaRPr lang="en-US" altLang="ja-JP" sz="1800" dirty="0"/>
            </a:p>
          </p:txBody>
        </p:sp>
      </p:grp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2824163" y="4437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pic>
        <p:nvPicPr>
          <p:cNvPr id="672791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2"/>
          <a:stretch>
            <a:fillRect/>
          </a:stretch>
        </p:blipFill>
        <p:spPr bwMode="auto">
          <a:xfrm>
            <a:off x="2905271" y="2414009"/>
            <a:ext cx="30241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95" name="Text Box 27"/>
          <p:cNvSpPr txBox="1">
            <a:spLocks noChangeArrowheads="1"/>
          </p:cNvSpPr>
          <p:nvPr/>
        </p:nvSpPr>
        <p:spPr bwMode="auto">
          <a:xfrm>
            <a:off x="971550" y="4469072"/>
            <a:ext cx="7200850" cy="1384995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Verdana" pitchFamily="34" charset="0"/>
              </a:rPr>
              <a:t>Data </a:t>
            </a:r>
            <a:r>
              <a:rPr lang="en-US" altLang="ja-JP" sz="2800" b="1" dirty="0">
                <a:latin typeface="Verdana" pitchFamily="34" charset="0"/>
              </a:rPr>
              <a:t>a</a:t>
            </a:r>
            <a:r>
              <a:rPr lang="en-US" altLang="ja-JP" sz="2800" b="1" dirty="0" smtClean="0">
                <a:latin typeface="Verdana" pitchFamily="34" charset="0"/>
              </a:rPr>
              <a:t>ssimilation best combines observations and a model, and brings synergy.</a:t>
            </a:r>
            <a:endParaRPr lang="en-US" altLang="ja-JP" sz="2800" b="1" dirty="0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2252" y="1988062"/>
            <a:ext cx="3223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Verdana" pitchFamily="34" charset="0"/>
              </a:rPr>
              <a:t>Data Assimilation</a:t>
            </a:r>
          </a:p>
        </p:txBody>
      </p:sp>
    </p:spTree>
    <p:extLst>
      <p:ext uri="{BB962C8B-B14F-4D97-AF65-F5344CB8AC3E}">
        <p14:creationId xmlns:p14="http://schemas.microsoft.com/office/powerpoint/2010/main" val="3921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16250"/>
            <a:ext cx="583247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Chaos synchronization</a:t>
            </a:r>
            <a:endParaRPr lang="ja-JP" altLang="en-US" dirty="0" smtClean="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09405" y="1114609"/>
            <a:ext cx="2892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Master (</a:t>
            </a:r>
            <a:r>
              <a:rPr lang="en-US" altLang="ja-JP" sz="2400" dirty="0" smtClean="0"/>
              <a:t>drive) </a:t>
            </a:r>
            <a:r>
              <a:rPr lang="en-US" altLang="ja-JP" sz="2400" dirty="0"/>
              <a:t>system</a:t>
            </a: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684213" y="1555750"/>
            <a:ext cx="1943100" cy="2376488"/>
          </a:xfrm>
          <a:prstGeom prst="ellipse">
            <a:avLst/>
          </a:prstGeom>
          <a:solidFill>
            <a:srgbClr val="CC99FF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43213" y="2276475"/>
            <a:ext cx="3168650" cy="935038"/>
          </a:xfrm>
          <a:prstGeom prst="rightArrow">
            <a:avLst>
              <a:gd name="adj1" fmla="val 50000"/>
              <a:gd name="adj2" fmla="val 84720"/>
            </a:avLst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Transferring i</a:t>
            </a:r>
            <a:r>
              <a:rPr lang="en-US" altLang="ja-JP" dirty="0" smtClean="0"/>
              <a:t>nformation</a:t>
            </a:r>
            <a:endParaRPr lang="ja-JP" altLang="en-US" dirty="0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6156325" y="1555750"/>
            <a:ext cx="1943100" cy="2376488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549654" y="1132865"/>
            <a:ext cx="3156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/>
              <a:t>Slave (response) system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131094" y="2478950"/>
            <a:ext cx="1049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Nature</a:t>
            </a:r>
            <a:endParaRPr lang="ja-JP" altLang="en-US" sz="2400" dirty="0"/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275856" y="1982428"/>
            <a:ext cx="1709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Observation</a:t>
            </a:r>
            <a:endParaRPr lang="ja-JP" altLang="en-US" sz="2400" dirty="0"/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370135" y="2492379"/>
            <a:ext cx="151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Simulation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03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5"/>
          <a:stretch/>
        </p:blipFill>
        <p:spPr bwMode="auto">
          <a:xfrm>
            <a:off x="1727630" y="0"/>
            <a:ext cx="5667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00954" y="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Who am I?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8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Chaos synchronization problem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We would like to synchronize the model simulations with reality.</a:t>
            </a:r>
          </a:p>
          <a:p>
            <a:pPr marL="457200" lvl="1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(Questions: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Under what conditions do they synchronize?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How easy/difficult is the synchronization?</a:t>
            </a:r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(Answer:) Synchronization depends on the </a:t>
            </a:r>
            <a:r>
              <a:rPr lang="en-US" altLang="ja-JP" dirty="0" smtClean="0">
                <a:solidFill>
                  <a:srgbClr val="0070C0"/>
                </a:solidFill>
              </a:rPr>
              <a:t>coupling strength and system’s instabilities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Observing network (quality and quantity of transferring information)</a:t>
            </a:r>
          </a:p>
          <a:p>
            <a:pPr lvl="1"/>
            <a:r>
              <a:rPr lang="en-US" altLang="ja-JP" dirty="0" smtClean="0"/>
              <a:t>Accuracy of the simulation model</a:t>
            </a:r>
          </a:p>
          <a:p>
            <a:pPr lvl="1"/>
            <a:r>
              <a:rPr kumimoji="1" lang="en-US" altLang="ja-JP" dirty="0" smtClean="0"/>
              <a:t>Optimality of the data assimilation method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5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Numerical Weather Prediction</a:t>
            </a: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395288" y="6308725"/>
            <a:ext cx="8280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8101013" y="62372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30055" name="Freeform 7"/>
          <p:cNvSpPr>
            <a:spLocks/>
          </p:cNvSpPr>
          <p:nvPr/>
        </p:nvSpPr>
        <p:spPr bwMode="auto">
          <a:xfrm>
            <a:off x="539750" y="3644900"/>
            <a:ext cx="7993063" cy="2039938"/>
          </a:xfrm>
          <a:custGeom>
            <a:avLst/>
            <a:gdLst>
              <a:gd name="T0" fmla="*/ 0 w 5035"/>
              <a:gd name="T1" fmla="*/ 1285 h 1285"/>
              <a:gd name="T2" fmla="*/ 1179 w 5035"/>
              <a:gd name="T3" fmla="*/ 1013 h 1285"/>
              <a:gd name="T4" fmla="*/ 2132 w 5035"/>
              <a:gd name="T5" fmla="*/ 378 h 1285"/>
              <a:gd name="T6" fmla="*/ 3175 w 5035"/>
              <a:gd name="T7" fmla="*/ 15 h 1285"/>
              <a:gd name="T8" fmla="*/ 4536 w 5035"/>
              <a:gd name="T9" fmla="*/ 469 h 1285"/>
              <a:gd name="T10" fmla="*/ 5035 w 5035"/>
              <a:gd name="T11" fmla="*/ 559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5" h="1285">
                <a:moveTo>
                  <a:pt x="0" y="1285"/>
                </a:moveTo>
                <a:cubicBezTo>
                  <a:pt x="412" y="1224"/>
                  <a:pt x="824" y="1164"/>
                  <a:pt x="1179" y="1013"/>
                </a:cubicBezTo>
                <a:cubicBezTo>
                  <a:pt x="1534" y="862"/>
                  <a:pt x="1799" y="544"/>
                  <a:pt x="2132" y="378"/>
                </a:cubicBezTo>
                <a:cubicBezTo>
                  <a:pt x="2465" y="212"/>
                  <a:pt x="2774" y="0"/>
                  <a:pt x="3175" y="15"/>
                </a:cubicBezTo>
                <a:cubicBezTo>
                  <a:pt x="3576" y="30"/>
                  <a:pt x="4226" y="378"/>
                  <a:pt x="4536" y="469"/>
                </a:cubicBezTo>
                <a:cubicBezTo>
                  <a:pt x="4846" y="560"/>
                  <a:pt x="4940" y="559"/>
                  <a:pt x="5035" y="55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grpSp>
        <p:nvGrpSpPr>
          <p:cNvPr id="130056" name="Group 8"/>
          <p:cNvGrpSpPr>
            <a:grpSpLocks/>
          </p:cNvGrpSpPr>
          <p:nvPr/>
        </p:nvGrpSpPr>
        <p:grpSpPr bwMode="auto">
          <a:xfrm>
            <a:off x="539750" y="1939925"/>
            <a:ext cx="3743325" cy="2952750"/>
            <a:chOff x="340" y="1222"/>
            <a:chExt cx="2358" cy="1860"/>
          </a:xfrm>
        </p:grpSpPr>
        <p:sp>
          <p:nvSpPr>
            <p:cNvPr id="130057" name="Freeform 9"/>
            <p:cNvSpPr>
              <a:spLocks/>
            </p:cNvSpPr>
            <p:nvPr/>
          </p:nvSpPr>
          <p:spPr bwMode="auto">
            <a:xfrm>
              <a:off x="340" y="1359"/>
              <a:ext cx="1814" cy="1723"/>
            </a:xfrm>
            <a:custGeom>
              <a:avLst/>
              <a:gdLst>
                <a:gd name="T0" fmla="*/ 0 w 2268"/>
                <a:gd name="T1" fmla="*/ 1723 h 1723"/>
                <a:gd name="T2" fmla="*/ 635 w 2268"/>
                <a:gd name="T3" fmla="*/ 1587 h 1723"/>
                <a:gd name="T4" fmla="*/ 1270 w 2268"/>
                <a:gd name="T5" fmla="*/ 1224 h 1723"/>
                <a:gd name="T6" fmla="*/ 1678 w 2268"/>
                <a:gd name="T7" fmla="*/ 725 h 1723"/>
                <a:gd name="T8" fmla="*/ 1996 w 2268"/>
                <a:gd name="T9" fmla="*/ 181 h 1723"/>
                <a:gd name="T10" fmla="*/ 2268 w 2268"/>
                <a:gd name="T11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8" h="1723">
                  <a:moveTo>
                    <a:pt x="0" y="1723"/>
                  </a:moveTo>
                  <a:cubicBezTo>
                    <a:pt x="211" y="1696"/>
                    <a:pt x="423" y="1670"/>
                    <a:pt x="635" y="1587"/>
                  </a:cubicBezTo>
                  <a:cubicBezTo>
                    <a:pt x="847" y="1504"/>
                    <a:pt x="1096" y="1368"/>
                    <a:pt x="1270" y="1224"/>
                  </a:cubicBezTo>
                  <a:cubicBezTo>
                    <a:pt x="1444" y="1080"/>
                    <a:pt x="1557" y="899"/>
                    <a:pt x="1678" y="725"/>
                  </a:cubicBezTo>
                  <a:cubicBezTo>
                    <a:pt x="1799" y="551"/>
                    <a:pt x="1898" y="302"/>
                    <a:pt x="1996" y="181"/>
                  </a:cubicBezTo>
                  <a:cubicBezTo>
                    <a:pt x="2094" y="60"/>
                    <a:pt x="2181" y="30"/>
                    <a:pt x="2268" y="0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0058" name="AutoShape 10"/>
            <p:cNvSpPr>
              <a:spLocks noChangeArrowheads="1"/>
            </p:cNvSpPr>
            <p:nvPr/>
          </p:nvSpPr>
          <p:spPr bwMode="auto">
            <a:xfrm>
              <a:off x="2154" y="1222"/>
              <a:ext cx="544" cy="31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Forecast</a:t>
              </a:r>
              <a:endPara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3276600" y="3573463"/>
            <a:ext cx="11525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Observation</a:t>
            </a:r>
            <a:endParaRPr lang="en-US" altLang="ja-JP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060" name="Freeform 12"/>
          <p:cNvSpPr>
            <a:spLocks/>
          </p:cNvSpPr>
          <p:nvPr/>
        </p:nvSpPr>
        <p:spPr bwMode="auto">
          <a:xfrm>
            <a:off x="4284663" y="908050"/>
            <a:ext cx="1150937" cy="1225550"/>
          </a:xfrm>
          <a:custGeom>
            <a:avLst/>
            <a:gdLst>
              <a:gd name="T0" fmla="*/ 0 w 725"/>
              <a:gd name="T1" fmla="*/ 772 h 772"/>
              <a:gd name="T2" fmla="*/ 453 w 725"/>
              <a:gd name="T3" fmla="*/ 409 h 772"/>
              <a:gd name="T4" fmla="*/ 725 w 725"/>
              <a:gd name="T5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5" h="772">
                <a:moveTo>
                  <a:pt x="0" y="772"/>
                </a:moveTo>
                <a:cubicBezTo>
                  <a:pt x="166" y="655"/>
                  <a:pt x="332" y="538"/>
                  <a:pt x="453" y="409"/>
                </a:cubicBezTo>
                <a:cubicBezTo>
                  <a:pt x="574" y="280"/>
                  <a:pt x="649" y="140"/>
                  <a:pt x="725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grpSp>
        <p:nvGrpSpPr>
          <p:cNvPr id="130061" name="Group 13"/>
          <p:cNvGrpSpPr>
            <a:grpSpLocks/>
          </p:cNvGrpSpPr>
          <p:nvPr/>
        </p:nvGrpSpPr>
        <p:grpSpPr bwMode="auto">
          <a:xfrm>
            <a:off x="3419475" y="2420938"/>
            <a:ext cx="863600" cy="1176337"/>
            <a:chOff x="2154" y="1525"/>
            <a:chExt cx="544" cy="741"/>
          </a:xfrm>
        </p:grpSpPr>
        <p:sp>
          <p:nvSpPr>
            <p:cNvPr id="130062" name="AutoShape 14"/>
            <p:cNvSpPr>
              <a:spLocks noChangeArrowheads="1"/>
            </p:cNvSpPr>
            <p:nvPr/>
          </p:nvSpPr>
          <p:spPr bwMode="auto">
            <a:xfrm>
              <a:off x="2154" y="1948"/>
              <a:ext cx="544" cy="31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Analysis</a:t>
              </a:r>
              <a:endPara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063" name="Line 15"/>
            <p:cNvSpPr>
              <a:spLocks noChangeShapeType="1"/>
            </p:cNvSpPr>
            <p:nvPr/>
          </p:nvSpPr>
          <p:spPr bwMode="auto">
            <a:xfrm>
              <a:off x="2426" y="1525"/>
              <a:ext cx="0" cy="4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7092950" y="4292600"/>
            <a:ext cx="1152525" cy="9366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Observation</a:t>
            </a:r>
            <a:endParaRPr lang="en-US" altLang="ja-JP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864392" y="5589587"/>
            <a:ext cx="3995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i="1" u="sng" dirty="0">
                <a:solidFill>
                  <a:srgbClr val="000099"/>
                </a:solidFill>
              </a:rPr>
              <a:t>True </a:t>
            </a:r>
            <a:r>
              <a:rPr lang="en-US" altLang="ja-JP" sz="2400" i="1" u="sng" dirty="0" smtClean="0">
                <a:solidFill>
                  <a:srgbClr val="000099"/>
                </a:solidFill>
              </a:rPr>
              <a:t>atmosphere (Unknown</a:t>
            </a:r>
            <a:r>
              <a:rPr lang="en-US" altLang="ja-JP" sz="2400" i="1" u="sng" dirty="0">
                <a:solidFill>
                  <a:srgbClr val="000099"/>
                </a:solidFill>
              </a:rPr>
              <a:t>)</a:t>
            </a:r>
          </a:p>
        </p:txBody>
      </p:sp>
      <p:grpSp>
        <p:nvGrpSpPr>
          <p:cNvPr id="130066" name="Group 18"/>
          <p:cNvGrpSpPr>
            <a:grpSpLocks/>
          </p:cNvGrpSpPr>
          <p:nvPr/>
        </p:nvGrpSpPr>
        <p:grpSpPr bwMode="auto">
          <a:xfrm>
            <a:off x="7235825" y="2276475"/>
            <a:ext cx="863600" cy="1441450"/>
            <a:chOff x="4558" y="1434"/>
            <a:chExt cx="544" cy="908"/>
          </a:xfrm>
        </p:grpSpPr>
        <p:sp>
          <p:nvSpPr>
            <p:cNvPr id="130067" name="AutoShape 19"/>
            <p:cNvSpPr>
              <a:spLocks noChangeArrowheads="1"/>
            </p:cNvSpPr>
            <p:nvPr/>
          </p:nvSpPr>
          <p:spPr bwMode="auto">
            <a:xfrm>
              <a:off x="4558" y="2024"/>
              <a:ext cx="544" cy="31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Analysis</a:t>
              </a:r>
              <a:endPara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068" name="Line 20"/>
            <p:cNvSpPr>
              <a:spLocks noChangeShapeType="1"/>
            </p:cNvSpPr>
            <p:nvPr/>
          </p:nvSpPr>
          <p:spPr bwMode="auto">
            <a:xfrm>
              <a:off x="4830" y="1434"/>
              <a:ext cx="0" cy="59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30069" name="Group 21"/>
          <p:cNvGrpSpPr>
            <a:grpSpLocks/>
          </p:cNvGrpSpPr>
          <p:nvPr/>
        </p:nvGrpSpPr>
        <p:grpSpPr bwMode="auto">
          <a:xfrm>
            <a:off x="4284663" y="1773238"/>
            <a:ext cx="4248150" cy="1584325"/>
            <a:chOff x="2699" y="1117"/>
            <a:chExt cx="2676" cy="998"/>
          </a:xfrm>
        </p:grpSpPr>
        <p:sp>
          <p:nvSpPr>
            <p:cNvPr id="130070" name="Freeform 22"/>
            <p:cNvSpPr>
              <a:spLocks/>
            </p:cNvSpPr>
            <p:nvPr/>
          </p:nvSpPr>
          <p:spPr bwMode="auto">
            <a:xfrm>
              <a:off x="2699" y="1253"/>
              <a:ext cx="1859" cy="862"/>
            </a:xfrm>
            <a:custGeom>
              <a:avLst/>
              <a:gdLst>
                <a:gd name="T0" fmla="*/ 0 w 1859"/>
                <a:gd name="T1" fmla="*/ 862 h 862"/>
                <a:gd name="T2" fmla="*/ 408 w 1859"/>
                <a:gd name="T3" fmla="*/ 635 h 862"/>
                <a:gd name="T4" fmla="*/ 997 w 1859"/>
                <a:gd name="T5" fmla="*/ 181 h 862"/>
                <a:gd name="T6" fmla="*/ 1859 w 1859"/>
                <a:gd name="T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9" h="862">
                  <a:moveTo>
                    <a:pt x="0" y="862"/>
                  </a:moveTo>
                  <a:cubicBezTo>
                    <a:pt x="121" y="805"/>
                    <a:pt x="242" y="749"/>
                    <a:pt x="408" y="635"/>
                  </a:cubicBezTo>
                  <a:cubicBezTo>
                    <a:pt x="574" y="521"/>
                    <a:pt x="755" y="287"/>
                    <a:pt x="997" y="181"/>
                  </a:cubicBezTo>
                  <a:cubicBezTo>
                    <a:pt x="1239" y="75"/>
                    <a:pt x="1549" y="37"/>
                    <a:pt x="1859" y="0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0071" name="AutoShape 23"/>
            <p:cNvSpPr>
              <a:spLocks noChangeArrowheads="1"/>
            </p:cNvSpPr>
            <p:nvPr/>
          </p:nvSpPr>
          <p:spPr bwMode="auto">
            <a:xfrm>
              <a:off x="4558" y="1117"/>
              <a:ext cx="544" cy="31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Forecast</a:t>
              </a:r>
              <a:endPara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072" name="Freeform 24"/>
            <p:cNvSpPr>
              <a:spLocks/>
            </p:cNvSpPr>
            <p:nvPr/>
          </p:nvSpPr>
          <p:spPr bwMode="auto">
            <a:xfrm>
              <a:off x="5103" y="1253"/>
              <a:ext cx="272" cy="1"/>
            </a:xfrm>
            <a:custGeom>
              <a:avLst/>
              <a:gdLst>
                <a:gd name="T0" fmla="*/ 0 w 272"/>
                <a:gd name="T1" fmla="*/ 0 h 1"/>
                <a:gd name="T2" fmla="*/ 272 w 27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2" h="1">
                  <a:moveTo>
                    <a:pt x="0" y="0"/>
                  </a:moveTo>
                  <a:cubicBezTo>
                    <a:pt x="0" y="0"/>
                    <a:pt x="136" y="0"/>
                    <a:pt x="272" y="0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30073" name="Group 25"/>
          <p:cNvGrpSpPr>
            <a:grpSpLocks/>
          </p:cNvGrpSpPr>
          <p:nvPr/>
        </p:nvGrpSpPr>
        <p:grpSpPr bwMode="auto">
          <a:xfrm>
            <a:off x="250825" y="3141663"/>
            <a:ext cx="2303463" cy="1968500"/>
            <a:chOff x="158" y="1979"/>
            <a:chExt cx="1451" cy="1240"/>
          </a:xfrm>
        </p:grpSpPr>
        <p:sp>
          <p:nvSpPr>
            <p:cNvPr id="130074" name="AutoShape 26"/>
            <p:cNvSpPr>
              <a:spLocks noChangeArrowheads="1"/>
            </p:cNvSpPr>
            <p:nvPr/>
          </p:nvSpPr>
          <p:spPr bwMode="auto">
            <a:xfrm>
              <a:off x="158" y="2901"/>
              <a:ext cx="544" cy="318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Analysis</a:t>
              </a:r>
              <a:endParaRPr lang="en-US" altLang="ja-JP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075" name="Text Box 27"/>
            <p:cNvSpPr txBox="1">
              <a:spLocks noChangeArrowheads="1"/>
            </p:cNvSpPr>
            <p:nvPr/>
          </p:nvSpPr>
          <p:spPr bwMode="auto">
            <a:xfrm>
              <a:off x="158" y="1979"/>
              <a:ext cx="145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 sz="2400">
                  <a:solidFill>
                    <a:srgbClr val="000000"/>
                  </a:solidFill>
                </a:rPr>
                <a:t>Model Simulation</a:t>
              </a:r>
            </a:p>
          </p:txBody>
        </p:sp>
      </p:grpSp>
      <p:sp>
        <p:nvSpPr>
          <p:cNvPr id="130076" name="Freeform 28"/>
          <p:cNvSpPr>
            <a:spLocks/>
          </p:cNvSpPr>
          <p:nvPr/>
        </p:nvSpPr>
        <p:spPr bwMode="auto">
          <a:xfrm>
            <a:off x="8101013" y="3429000"/>
            <a:ext cx="431800" cy="1588"/>
          </a:xfrm>
          <a:custGeom>
            <a:avLst/>
            <a:gdLst>
              <a:gd name="T0" fmla="*/ 0 w 272"/>
              <a:gd name="T1" fmla="*/ 0 h 1"/>
              <a:gd name="T2" fmla="*/ 272 w 27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2" h="1">
                <a:moveTo>
                  <a:pt x="0" y="0"/>
                </a:moveTo>
                <a:cubicBezTo>
                  <a:pt x="0" y="0"/>
                  <a:pt x="136" y="0"/>
                  <a:pt x="272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 animBg="1"/>
      <p:bldP spid="130060" grpId="0" animBg="1"/>
      <p:bldP spid="130064" grpId="0" animBg="1"/>
      <p:bldP spid="1300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miyoshi\Downloads\earth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08" y="3152681"/>
            <a:ext cx="3656772" cy="36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yoshi\Desktop\weatherradar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7522"/>
            <a:ext cx="2532221" cy="24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Global Observing System</a:t>
            </a:r>
            <a:endParaRPr kumimoji="1" lang="ja-JP" altLang="en-US" dirty="0"/>
          </a:p>
        </p:txBody>
      </p:sp>
      <p:pic>
        <p:nvPicPr>
          <p:cNvPr id="2050" name="Picture 2" descr="C:\Users\miyoshi\Downloads\ballo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4" y="2165672"/>
            <a:ext cx="20193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yoshi\Downloads\next-generation-weather-satellite-goes-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07" y="921043"/>
            <a:ext cx="1795743" cy="19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yoshi\Downloads\noaa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5" y="1906355"/>
            <a:ext cx="1932942" cy="14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yoshi\Downloads\p3-gulfstream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94" y="931391"/>
            <a:ext cx="2133600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iyoshi\Downloads\7_2_12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8198"/>
            <a:ext cx="2608445" cy="19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iyoshi\Downloads\NOAA-NDBC-discus-bu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08" y="5163368"/>
            <a:ext cx="1389143" cy="16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087" y="6246317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Surface station</a:t>
            </a:r>
            <a:endParaRPr kumimoji="1" lang="ja-JP" altLang="en-US" sz="2000" dirty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514" y="2098019"/>
            <a:ext cx="204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Weather balloon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4994" y="92104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Aircraft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2571" y="1321153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Satellite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C:\Users\miyoshi\Downloads\ryof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40018"/>
            <a:ext cx="2667815" cy="16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75154" y="3431755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Ship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6457" y="509915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Buoy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99543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Radar</a:t>
            </a:r>
            <a:endParaRPr kumimoji="1" lang="ja-JP" altLang="en-US" sz="2000" dirty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Collecting the data</a:t>
            </a:r>
            <a:endParaRPr kumimoji="1" lang="ja-JP" altLang="en-US" dirty="0"/>
          </a:p>
        </p:txBody>
      </p:sp>
      <p:pic>
        <p:nvPicPr>
          <p:cNvPr id="3074" name="Picture 2" descr="C:\Users\miyoshi\Desktop\cdamap042200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57821"/>
          <a:stretch/>
        </p:blipFill>
        <p:spPr bwMode="auto">
          <a:xfrm>
            <a:off x="0" y="846304"/>
            <a:ext cx="9154822" cy="50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823" y="5921416"/>
            <a:ext cx="8083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Arial Black" pitchFamily="34" charset="0"/>
              </a:rPr>
              <a:t>World’s effort! </a:t>
            </a:r>
            <a:r>
              <a:rPr lang="en-US" altLang="ja-JP" dirty="0" smtClean="0">
                <a:latin typeface="Arial Black" pitchFamily="34" charset="0"/>
              </a:rPr>
              <a:t>(no border in the atmosphere)</a:t>
            </a:r>
            <a:endParaRPr kumimoji="1" lang="ja-JP" alt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Collecting the data</a:t>
            </a:r>
            <a:endParaRPr kumimoji="1" lang="ja-JP" altLang="en-US" dirty="0"/>
          </a:p>
        </p:txBody>
      </p:sp>
      <p:pic>
        <p:nvPicPr>
          <p:cNvPr id="3074" name="Picture 2" descr="C:\Users\miyoshi\Desktop\cdamap042200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7" b="20169"/>
          <a:stretch/>
        </p:blipFill>
        <p:spPr bwMode="auto">
          <a:xfrm>
            <a:off x="0" y="970671"/>
            <a:ext cx="9186339" cy="48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80" name="AutoShape 12"/>
          <p:cNvSpPr>
            <a:spLocks noChangeArrowheads="1"/>
          </p:cNvSpPr>
          <p:nvPr/>
        </p:nvSpPr>
        <p:spPr bwMode="auto">
          <a:xfrm>
            <a:off x="600221" y="1262079"/>
            <a:ext cx="7921625" cy="280769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Assimilation (DA)</a:t>
            </a:r>
            <a:endParaRPr lang="en-US" altLang="ja-JP" dirty="0"/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5692044" y="1334509"/>
            <a:ext cx="244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Numerical models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pic>
        <p:nvPicPr>
          <p:cNvPr id="672777" name="Picture 9" descr="全球格子（後白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9" y="1839334"/>
            <a:ext cx="1971675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1178693" y="1334509"/>
            <a:ext cx="1808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Observations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grpSp>
        <p:nvGrpSpPr>
          <p:cNvPr id="672782" name="Group 14"/>
          <p:cNvGrpSpPr>
            <a:grpSpLocks/>
          </p:cNvGrpSpPr>
          <p:nvPr/>
        </p:nvGrpSpPr>
        <p:grpSpPr bwMode="auto">
          <a:xfrm>
            <a:off x="1320947" y="1837746"/>
            <a:ext cx="1617664" cy="1951038"/>
            <a:chOff x="930" y="1570"/>
            <a:chExt cx="1019" cy="1229"/>
          </a:xfrm>
        </p:grpSpPr>
        <p:pic>
          <p:nvPicPr>
            <p:cNvPr id="67277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960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2779" name="Text Box 11"/>
            <p:cNvSpPr txBox="1">
              <a:spLocks noChangeArrowheads="1"/>
            </p:cNvSpPr>
            <p:nvPr/>
          </p:nvSpPr>
          <p:spPr bwMode="auto">
            <a:xfrm>
              <a:off x="1292" y="2568"/>
              <a:ext cx="6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</a:rPr>
                <a:t>©</a:t>
              </a:r>
              <a:r>
                <a:rPr lang="en-US" altLang="ja-JP" dirty="0" err="1">
                  <a:solidFill>
                    <a:srgbClr val="000000"/>
                  </a:solidFill>
                </a:rPr>
                <a:t>Vaisala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</p:grp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2824163" y="4437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672791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2"/>
          <a:stretch>
            <a:fillRect/>
          </a:stretch>
        </p:blipFill>
        <p:spPr bwMode="auto">
          <a:xfrm>
            <a:off x="2905271" y="2414009"/>
            <a:ext cx="30241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95" name="Text Box 27"/>
          <p:cNvSpPr txBox="1">
            <a:spLocks noChangeArrowheads="1"/>
          </p:cNvSpPr>
          <p:nvPr/>
        </p:nvSpPr>
        <p:spPr bwMode="auto">
          <a:xfrm>
            <a:off x="971550" y="4469072"/>
            <a:ext cx="7200850" cy="1384995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  <a:latin typeface="Verdana" pitchFamily="34" charset="0"/>
              </a:rPr>
              <a:t>Data </a:t>
            </a:r>
            <a:r>
              <a:rPr lang="en-US" altLang="ja-JP" sz="2800" b="1" dirty="0">
                <a:solidFill>
                  <a:srgbClr val="000000"/>
                </a:solidFill>
                <a:latin typeface="Verdana" pitchFamily="34" charset="0"/>
              </a:rPr>
              <a:t>a</a:t>
            </a:r>
            <a:r>
              <a:rPr lang="en-US" altLang="ja-JP" sz="2800" b="1" dirty="0" smtClean="0">
                <a:solidFill>
                  <a:srgbClr val="000000"/>
                </a:solidFill>
                <a:latin typeface="Verdana" pitchFamily="34" charset="0"/>
              </a:rPr>
              <a:t>ssimilation best combines observations and a model, and brings synergy.</a:t>
            </a:r>
            <a:endParaRPr lang="en-US" altLang="ja-JP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2253" y="1988062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FF0000"/>
                </a:solidFill>
                <a:latin typeface="Verdana" pitchFamily="34" charset="0"/>
              </a:rPr>
              <a:t>Data Assimilation</a:t>
            </a:r>
          </a:p>
        </p:txBody>
      </p:sp>
    </p:spTree>
    <p:extLst>
      <p:ext uri="{BB962C8B-B14F-4D97-AF65-F5344CB8AC3E}">
        <p14:creationId xmlns:p14="http://schemas.microsoft.com/office/powerpoint/2010/main" val="37732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Assimilation</a:t>
            </a:r>
            <a:endParaRPr kumimoji="1" lang="ja-JP" altLang="en-US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105400" y="1600200"/>
            <a:ext cx="3778250" cy="2767013"/>
            <a:chOff x="2829" y="1175"/>
            <a:chExt cx="2380" cy="1743"/>
          </a:xfrm>
        </p:grpSpPr>
        <p:sp>
          <p:nvSpPr>
            <p:cNvPr id="4" name="Freeform 32"/>
            <p:cNvSpPr>
              <a:spLocks/>
            </p:cNvSpPr>
            <p:nvPr/>
          </p:nvSpPr>
          <p:spPr bwMode="auto">
            <a:xfrm>
              <a:off x="2832" y="1344"/>
              <a:ext cx="2352" cy="736"/>
            </a:xfrm>
            <a:custGeom>
              <a:avLst/>
              <a:gdLst>
                <a:gd name="T0" fmla="*/ 0 w 2352"/>
                <a:gd name="T1" fmla="*/ 544 h 736"/>
                <a:gd name="T2" fmla="*/ 432 w 2352"/>
                <a:gd name="T3" fmla="*/ 736 h 736"/>
                <a:gd name="T4" fmla="*/ 912 w 2352"/>
                <a:gd name="T5" fmla="*/ 544 h 736"/>
                <a:gd name="T6" fmla="*/ 1296 w 2352"/>
                <a:gd name="T7" fmla="*/ 112 h 736"/>
                <a:gd name="T8" fmla="*/ 1824 w 2352"/>
                <a:gd name="T9" fmla="*/ 16 h 736"/>
                <a:gd name="T10" fmla="*/ 2352 w 2352"/>
                <a:gd name="T11" fmla="*/ 20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2" h="736">
                  <a:moveTo>
                    <a:pt x="0" y="544"/>
                  </a:moveTo>
                  <a:cubicBezTo>
                    <a:pt x="140" y="640"/>
                    <a:pt x="280" y="736"/>
                    <a:pt x="432" y="736"/>
                  </a:cubicBezTo>
                  <a:cubicBezTo>
                    <a:pt x="584" y="736"/>
                    <a:pt x="768" y="648"/>
                    <a:pt x="912" y="544"/>
                  </a:cubicBezTo>
                  <a:cubicBezTo>
                    <a:pt x="1056" y="440"/>
                    <a:pt x="1144" y="200"/>
                    <a:pt x="1296" y="112"/>
                  </a:cubicBezTo>
                  <a:cubicBezTo>
                    <a:pt x="1448" y="24"/>
                    <a:pt x="1648" y="0"/>
                    <a:pt x="1824" y="16"/>
                  </a:cubicBezTo>
                  <a:cubicBezTo>
                    <a:pt x="2000" y="32"/>
                    <a:pt x="2176" y="120"/>
                    <a:pt x="2352" y="208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2832" y="1888"/>
              <a:ext cx="2352" cy="736"/>
            </a:xfrm>
            <a:custGeom>
              <a:avLst/>
              <a:gdLst>
                <a:gd name="T0" fmla="*/ 0 w 2352"/>
                <a:gd name="T1" fmla="*/ 544 h 736"/>
                <a:gd name="T2" fmla="*/ 432 w 2352"/>
                <a:gd name="T3" fmla="*/ 736 h 736"/>
                <a:gd name="T4" fmla="*/ 912 w 2352"/>
                <a:gd name="T5" fmla="*/ 544 h 736"/>
                <a:gd name="T6" fmla="*/ 1296 w 2352"/>
                <a:gd name="T7" fmla="*/ 112 h 736"/>
                <a:gd name="T8" fmla="*/ 1824 w 2352"/>
                <a:gd name="T9" fmla="*/ 16 h 736"/>
                <a:gd name="T10" fmla="*/ 2352 w 2352"/>
                <a:gd name="T11" fmla="*/ 20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2" h="736">
                  <a:moveTo>
                    <a:pt x="0" y="544"/>
                  </a:moveTo>
                  <a:cubicBezTo>
                    <a:pt x="140" y="640"/>
                    <a:pt x="280" y="736"/>
                    <a:pt x="432" y="736"/>
                  </a:cubicBezTo>
                  <a:cubicBezTo>
                    <a:pt x="584" y="736"/>
                    <a:pt x="768" y="648"/>
                    <a:pt x="912" y="544"/>
                  </a:cubicBezTo>
                  <a:cubicBezTo>
                    <a:pt x="1056" y="440"/>
                    <a:pt x="1144" y="200"/>
                    <a:pt x="1296" y="112"/>
                  </a:cubicBezTo>
                  <a:cubicBezTo>
                    <a:pt x="1448" y="24"/>
                    <a:pt x="1648" y="0"/>
                    <a:pt x="1824" y="16"/>
                  </a:cubicBezTo>
                  <a:cubicBezTo>
                    <a:pt x="2000" y="32"/>
                    <a:pt x="2176" y="120"/>
                    <a:pt x="2352" y="208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2832" y="1600"/>
              <a:ext cx="2352" cy="736"/>
            </a:xfrm>
            <a:custGeom>
              <a:avLst/>
              <a:gdLst>
                <a:gd name="T0" fmla="*/ 0 w 2352"/>
                <a:gd name="T1" fmla="*/ 544 h 736"/>
                <a:gd name="T2" fmla="*/ 432 w 2352"/>
                <a:gd name="T3" fmla="*/ 736 h 736"/>
                <a:gd name="T4" fmla="*/ 912 w 2352"/>
                <a:gd name="T5" fmla="*/ 544 h 736"/>
                <a:gd name="T6" fmla="*/ 1296 w 2352"/>
                <a:gd name="T7" fmla="*/ 112 h 736"/>
                <a:gd name="T8" fmla="*/ 1824 w 2352"/>
                <a:gd name="T9" fmla="*/ 16 h 736"/>
                <a:gd name="T10" fmla="*/ 2352 w 2352"/>
                <a:gd name="T11" fmla="*/ 20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2" h="736">
                  <a:moveTo>
                    <a:pt x="0" y="544"/>
                  </a:moveTo>
                  <a:cubicBezTo>
                    <a:pt x="140" y="640"/>
                    <a:pt x="280" y="736"/>
                    <a:pt x="432" y="736"/>
                  </a:cubicBezTo>
                  <a:cubicBezTo>
                    <a:pt x="584" y="736"/>
                    <a:pt x="768" y="648"/>
                    <a:pt x="912" y="544"/>
                  </a:cubicBezTo>
                  <a:cubicBezTo>
                    <a:pt x="1056" y="440"/>
                    <a:pt x="1144" y="200"/>
                    <a:pt x="1296" y="112"/>
                  </a:cubicBezTo>
                  <a:cubicBezTo>
                    <a:pt x="1448" y="24"/>
                    <a:pt x="1648" y="0"/>
                    <a:pt x="1824" y="16"/>
                  </a:cubicBezTo>
                  <a:cubicBezTo>
                    <a:pt x="2000" y="32"/>
                    <a:pt x="2176" y="120"/>
                    <a:pt x="2352" y="208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4106" y="2096"/>
              <a:ext cx="974" cy="624"/>
            </a:xfrm>
            <a:custGeom>
              <a:avLst/>
              <a:gdLst>
                <a:gd name="T0" fmla="*/ 84 w 974"/>
                <a:gd name="T1" fmla="*/ 184 h 624"/>
                <a:gd name="T2" fmla="*/ 262 w 974"/>
                <a:gd name="T3" fmla="*/ 32 h 624"/>
                <a:gd name="T4" fmla="*/ 646 w 974"/>
                <a:gd name="T5" fmla="*/ 32 h 624"/>
                <a:gd name="T6" fmla="*/ 934 w 974"/>
                <a:gd name="T7" fmla="*/ 224 h 624"/>
                <a:gd name="T8" fmla="*/ 886 w 974"/>
                <a:gd name="T9" fmla="*/ 464 h 624"/>
                <a:gd name="T10" fmla="*/ 550 w 974"/>
                <a:gd name="T11" fmla="*/ 608 h 624"/>
                <a:gd name="T12" fmla="*/ 214 w 974"/>
                <a:gd name="T13" fmla="*/ 560 h 624"/>
                <a:gd name="T14" fmla="*/ 22 w 974"/>
                <a:gd name="T15" fmla="*/ 416 h 624"/>
                <a:gd name="T16" fmla="*/ 84 w 974"/>
                <a:gd name="T17" fmla="*/ 18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4" h="624">
                  <a:moveTo>
                    <a:pt x="84" y="184"/>
                  </a:moveTo>
                  <a:cubicBezTo>
                    <a:pt x="124" y="120"/>
                    <a:pt x="168" y="57"/>
                    <a:pt x="262" y="32"/>
                  </a:cubicBezTo>
                  <a:cubicBezTo>
                    <a:pt x="356" y="7"/>
                    <a:pt x="534" y="0"/>
                    <a:pt x="646" y="32"/>
                  </a:cubicBezTo>
                  <a:cubicBezTo>
                    <a:pt x="758" y="64"/>
                    <a:pt x="894" y="152"/>
                    <a:pt x="934" y="224"/>
                  </a:cubicBezTo>
                  <a:cubicBezTo>
                    <a:pt x="974" y="296"/>
                    <a:pt x="950" y="400"/>
                    <a:pt x="886" y="464"/>
                  </a:cubicBezTo>
                  <a:cubicBezTo>
                    <a:pt x="822" y="528"/>
                    <a:pt x="662" y="592"/>
                    <a:pt x="550" y="608"/>
                  </a:cubicBezTo>
                  <a:cubicBezTo>
                    <a:pt x="438" y="624"/>
                    <a:pt x="302" y="592"/>
                    <a:pt x="214" y="560"/>
                  </a:cubicBezTo>
                  <a:cubicBezTo>
                    <a:pt x="126" y="528"/>
                    <a:pt x="44" y="479"/>
                    <a:pt x="22" y="416"/>
                  </a:cubicBezTo>
                  <a:cubicBezTo>
                    <a:pt x="0" y="353"/>
                    <a:pt x="44" y="248"/>
                    <a:pt x="84" y="184"/>
                  </a:cubicBez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3012" y="1376"/>
              <a:ext cx="692" cy="504"/>
            </a:xfrm>
            <a:custGeom>
              <a:avLst/>
              <a:gdLst>
                <a:gd name="T0" fmla="*/ 43 w 692"/>
                <a:gd name="T1" fmla="*/ 345 h 504"/>
                <a:gd name="T2" fmla="*/ 252 w 692"/>
                <a:gd name="T3" fmla="*/ 464 h 504"/>
                <a:gd name="T4" fmla="*/ 588 w 692"/>
                <a:gd name="T5" fmla="*/ 464 h 504"/>
                <a:gd name="T6" fmla="*/ 684 w 692"/>
                <a:gd name="T7" fmla="*/ 224 h 504"/>
                <a:gd name="T8" fmla="*/ 540 w 692"/>
                <a:gd name="T9" fmla="*/ 32 h 504"/>
                <a:gd name="T10" fmla="*/ 300 w 692"/>
                <a:gd name="T11" fmla="*/ 32 h 504"/>
                <a:gd name="T12" fmla="*/ 43 w 692"/>
                <a:gd name="T13" fmla="*/ 134 h 504"/>
                <a:gd name="T14" fmla="*/ 43 w 692"/>
                <a:gd name="T15" fmla="*/ 34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2" h="504">
                  <a:moveTo>
                    <a:pt x="43" y="345"/>
                  </a:moveTo>
                  <a:cubicBezTo>
                    <a:pt x="78" y="400"/>
                    <a:pt x="161" y="444"/>
                    <a:pt x="252" y="464"/>
                  </a:cubicBezTo>
                  <a:cubicBezTo>
                    <a:pt x="343" y="484"/>
                    <a:pt x="516" y="504"/>
                    <a:pt x="588" y="464"/>
                  </a:cubicBezTo>
                  <a:cubicBezTo>
                    <a:pt x="660" y="424"/>
                    <a:pt x="692" y="296"/>
                    <a:pt x="684" y="224"/>
                  </a:cubicBezTo>
                  <a:cubicBezTo>
                    <a:pt x="676" y="152"/>
                    <a:pt x="604" y="64"/>
                    <a:pt x="540" y="32"/>
                  </a:cubicBezTo>
                  <a:cubicBezTo>
                    <a:pt x="476" y="0"/>
                    <a:pt x="383" y="15"/>
                    <a:pt x="300" y="32"/>
                  </a:cubicBezTo>
                  <a:cubicBezTo>
                    <a:pt x="217" y="49"/>
                    <a:pt x="86" y="82"/>
                    <a:pt x="43" y="134"/>
                  </a:cubicBezTo>
                  <a:cubicBezTo>
                    <a:pt x="0" y="186"/>
                    <a:pt x="8" y="290"/>
                    <a:pt x="43" y="345"/>
                  </a:cubicBezTo>
                  <a:close/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2832" y="2704"/>
              <a:ext cx="2377" cy="214"/>
            </a:xfrm>
            <a:custGeom>
              <a:avLst/>
              <a:gdLst>
                <a:gd name="T0" fmla="*/ 0 w 2377"/>
                <a:gd name="T1" fmla="*/ 0 h 214"/>
                <a:gd name="T2" fmla="*/ 432 w 2377"/>
                <a:gd name="T3" fmla="*/ 192 h 214"/>
                <a:gd name="T4" fmla="*/ 954 w 2377"/>
                <a:gd name="T5" fmla="*/ 49 h 214"/>
                <a:gd name="T6" fmla="*/ 1420 w 2377"/>
                <a:gd name="T7" fmla="*/ 193 h 214"/>
                <a:gd name="T8" fmla="*/ 1962 w 2377"/>
                <a:gd name="T9" fmla="*/ 176 h 214"/>
                <a:gd name="T10" fmla="*/ 2377 w 2377"/>
                <a:gd name="T11" fmla="*/ 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7" h="214">
                  <a:moveTo>
                    <a:pt x="0" y="0"/>
                  </a:moveTo>
                  <a:cubicBezTo>
                    <a:pt x="140" y="96"/>
                    <a:pt x="273" y="184"/>
                    <a:pt x="432" y="192"/>
                  </a:cubicBezTo>
                  <a:cubicBezTo>
                    <a:pt x="591" y="200"/>
                    <a:pt x="789" y="49"/>
                    <a:pt x="954" y="49"/>
                  </a:cubicBezTo>
                  <a:cubicBezTo>
                    <a:pt x="1119" y="49"/>
                    <a:pt x="1252" y="172"/>
                    <a:pt x="1420" y="193"/>
                  </a:cubicBezTo>
                  <a:cubicBezTo>
                    <a:pt x="1588" y="214"/>
                    <a:pt x="1803" y="207"/>
                    <a:pt x="1962" y="176"/>
                  </a:cubicBezTo>
                  <a:cubicBezTo>
                    <a:pt x="2121" y="145"/>
                    <a:pt x="2291" y="42"/>
                    <a:pt x="2377" y="7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2829" y="1175"/>
              <a:ext cx="2372" cy="214"/>
            </a:xfrm>
            <a:custGeom>
              <a:avLst/>
              <a:gdLst>
                <a:gd name="T0" fmla="*/ 0 w 2372"/>
                <a:gd name="T1" fmla="*/ 214 h 214"/>
                <a:gd name="T2" fmla="*/ 458 w 2372"/>
                <a:gd name="T3" fmla="*/ 28 h 214"/>
                <a:gd name="T4" fmla="*/ 915 w 2372"/>
                <a:gd name="T5" fmla="*/ 79 h 214"/>
                <a:gd name="T6" fmla="*/ 1398 w 2372"/>
                <a:gd name="T7" fmla="*/ 28 h 214"/>
                <a:gd name="T8" fmla="*/ 1915 w 2372"/>
                <a:gd name="T9" fmla="*/ 28 h 214"/>
                <a:gd name="T10" fmla="*/ 2372 w 2372"/>
                <a:gd name="T11" fmla="*/ 19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2" h="214">
                  <a:moveTo>
                    <a:pt x="0" y="214"/>
                  </a:moveTo>
                  <a:cubicBezTo>
                    <a:pt x="76" y="183"/>
                    <a:pt x="306" y="50"/>
                    <a:pt x="458" y="28"/>
                  </a:cubicBezTo>
                  <a:cubicBezTo>
                    <a:pt x="610" y="6"/>
                    <a:pt x="758" y="79"/>
                    <a:pt x="915" y="79"/>
                  </a:cubicBezTo>
                  <a:cubicBezTo>
                    <a:pt x="1072" y="79"/>
                    <a:pt x="1231" y="36"/>
                    <a:pt x="1398" y="28"/>
                  </a:cubicBezTo>
                  <a:cubicBezTo>
                    <a:pt x="1565" y="20"/>
                    <a:pt x="1753" y="0"/>
                    <a:pt x="1915" y="28"/>
                  </a:cubicBezTo>
                  <a:cubicBezTo>
                    <a:pt x="2077" y="56"/>
                    <a:pt x="2277" y="162"/>
                    <a:pt x="2372" y="197"/>
                  </a:cubicBezTo>
                </a:path>
              </a:pathLst>
            </a:cu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5105400" y="1905000"/>
            <a:ext cx="2590800" cy="1828800"/>
            <a:chOff x="3264" y="1920"/>
            <a:chExt cx="1632" cy="1152"/>
          </a:xfrm>
        </p:grpSpPr>
        <p:sp>
          <p:nvSpPr>
            <p:cNvPr id="12" name="Line 40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Oval 41"/>
            <p:cNvSpPr>
              <a:spLocks noChangeArrowheads="1"/>
            </p:cNvSpPr>
            <p:nvPr/>
          </p:nvSpPr>
          <p:spPr bwMode="auto">
            <a:xfrm>
              <a:off x="3936" y="259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3648" y="2688"/>
              <a:ext cx="144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 flipH="1" flipV="1">
              <a:off x="4608" y="2064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4800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 flipH="1" flipV="1">
              <a:off x="4560" y="1920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 flipH="1" flipV="1">
              <a:off x="4080" y="2832"/>
              <a:ext cx="24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Oval 47"/>
            <p:cNvSpPr>
              <a:spLocks noChangeArrowheads="1"/>
            </p:cNvSpPr>
            <p:nvPr/>
          </p:nvSpPr>
          <p:spPr bwMode="auto">
            <a:xfrm>
              <a:off x="4272" y="292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auto">
            <a:xfrm flipH="1">
              <a:off x="4080" y="268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 flipH="1">
              <a:off x="3456" y="3024"/>
              <a:ext cx="24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auto">
            <a:xfrm>
              <a:off x="3648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" name="Line 51"/>
            <p:cNvSpPr>
              <a:spLocks noChangeShapeType="1"/>
            </p:cNvSpPr>
            <p:nvPr/>
          </p:nvSpPr>
          <p:spPr bwMode="auto">
            <a:xfrm>
              <a:off x="3360" y="2928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H="1" flipV="1">
              <a:off x="3312" y="259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3504" y="254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 flipH="1" flipV="1">
              <a:off x="3264" y="2448"/>
              <a:ext cx="4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57"/>
          <p:cNvGrpSpPr>
            <a:grpSpLocks/>
          </p:cNvGrpSpPr>
          <p:nvPr/>
        </p:nvGrpSpPr>
        <p:grpSpPr bwMode="auto">
          <a:xfrm>
            <a:off x="5105400" y="1600200"/>
            <a:ext cx="3778250" cy="2728913"/>
            <a:chOff x="3216" y="1008"/>
            <a:chExt cx="2380" cy="1719"/>
          </a:xfrm>
        </p:grpSpPr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244" y="1177"/>
              <a:ext cx="2327" cy="643"/>
            </a:xfrm>
            <a:custGeom>
              <a:avLst/>
              <a:gdLst>
                <a:gd name="T0" fmla="*/ 0 w 2327"/>
                <a:gd name="T1" fmla="*/ 568 h 643"/>
                <a:gd name="T2" fmla="*/ 449 w 2327"/>
                <a:gd name="T3" fmla="*/ 627 h 643"/>
                <a:gd name="T4" fmla="*/ 924 w 2327"/>
                <a:gd name="T5" fmla="*/ 475 h 643"/>
                <a:gd name="T6" fmla="*/ 1271 w 2327"/>
                <a:gd name="T7" fmla="*/ 112 h 643"/>
                <a:gd name="T8" fmla="*/ 1799 w 2327"/>
                <a:gd name="T9" fmla="*/ 16 h 643"/>
                <a:gd name="T10" fmla="*/ 2327 w 2327"/>
                <a:gd name="T11" fmla="*/ 20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7" h="643">
                  <a:moveTo>
                    <a:pt x="0" y="568"/>
                  </a:moveTo>
                  <a:cubicBezTo>
                    <a:pt x="75" y="579"/>
                    <a:pt x="295" y="643"/>
                    <a:pt x="449" y="627"/>
                  </a:cubicBezTo>
                  <a:cubicBezTo>
                    <a:pt x="603" y="611"/>
                    <a:pt x="787" y="561"/>
                    <a:pt x="924" y="475"/>
                  </a:cubicBezTo>
                  <a:cubicBezTo>
                    <a:pt x="1061" y="389"/>
                    <a:pt x="1125" y="189"/>
                    <a:pt x="1271" y="112"/>
                  </a:cubicBezTo>
                  <a:cubicBezTo>
                    <a:pt x="1417" y="35"/>
                    <a:pt x="1623" y="0"/>
                    <a:pt x="1799" y="16"/>
                  </a:cubicBezTo>
                  <a:cubicBezTo>
                    <a:pt x="1975" y="32"/>
                    <a:pt x="2151" y="120"/>
                    <a:pt x="2327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219" y="1715"/>
              <a:ext cx="2352" cy="730"/>
            </a:xfrm>
            <a:custGeom>
              <a:avLst/>
              <a:gdLst>
                <a:gd name="T0" fmla="*/ 0 w 2352"/>
                <a:gd name="T1" fmla="*/ 550 h 730"/>
                <a:gd name="T2" fmla="*/ 440 w 2352"/>
                <a:gd name="T3" fmla="*/ 691 h 730"/>
                <a:gd name="T4" fmla="*/ 999 w 2352"/>
                <a:gd name="T5" fmla="*/ 318 h 730"/>
                <a:gd name="T6" fmla="*/ 1389 w 2352"/>
                <a:gd name="T7" fmla="*/ 81 h 730"/>
                <a:gd name="T8" fmla="*/ 1824 w 2352"/>
                <a:gd name="T9" fmla="*/ 22 h 730"/>
                <a:gd name="T10" fmla="*/ 2352 w 2352"/>
                <a:gd name="T11" fmla="*/ 214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2" h="730">
                  <a:moveTo>
                    <a:pt x="0" y="550"/>
                  </a:moveTo>
                  <a:cubicBezTo>
                    <a:pt x="73" y="573"/>
                    <a:pt x="273" y="730"/>
                    <a:pt x="440" y="691"/>
                  </a:cubicBezTo>
                  <a:cubicBezTo>
                    <a:pt x="607" y="652"/>
                    <a:pt x="841" y="420"/>
                    <a:pt x="999" y="318"/>
                  </a:cubicBezTo>
                  <a:cubicBezTo>
                    <a:pt x="1157" y="216"/>
                    <a:pt x="1252" y="130"/>
                    <a:pt x="1389" y="81"/>
                  </a:cubicBezTo>
                  <a:cubicBezTo>
                    <a:pt x="1526" y="32"/>
                    <a:pt x="1664" y="0"/>
                    <a:pt x="1824" y="22"/>
                  </a:cubicBezTo>
                  <a:cubicBezTo>
                    <a:pt x="1984" y="44"/>
                    <a:pt x="2176" y="126"/>
                    <a:pt x="2352" y="2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219" y="1433"/>
              <a:ext cx="2352" cy="732"/>
            </a:xfrm>
            <a:custGeom>
              <a:avLst/>
              <a:gdLst>
                <a:gd name="T0" fmla="*/ 0 w 2352"/>
                <a:gd name="T1" fmla="*/ 544 h 732"/>
                <a:gd name="T2" fmla="*/ 474 w 2352"/>
                <a:gd name="T3" fmla="*/ 719 h 732"/>
                <a:gd name="T4" fmla="*/ 923 w 2352"/>
                <a:gd name="T5" fmla="*/ 464 h 732"/>
                <a:gd name="T6" fmla="*/ 1296 w 2352"/>
                <a:gd name="T7" fmla="*/ 112 h 732"/>
                <a:gd name="T8" fmla="*/ 1824 w 2352"/>
                <a:gd name="T9" fmla="*/ 16 h 732"/>
                <a:gd name="T10" fmla="*/ 2352 w 2352"/>
                <a:gd name="T11" fmla="*/ 20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2" h="732">
                  <a:moveTo>
                    <a:pt x="0" y="544"/>
                  </a:moveTo>
                  <a:cubicBezTo>
                    <a:pt x="79" y="573"/>
                    <a:pt x="320" y="732"/>
                    <a:pt x="474" y="719"/>
                  </a:cubicBezTo>
                  <a:cubicBezTo>
                    <a:pt x="628" y="706"/>
                    <a:pt x="786" y="565"/>
                    <a:pt x="923" y="464"/>
                  </a:cubicBezTo>
                  <a:cubicBezTo>
                    <a:pt x="1060" y="363"/>
                    <a:pt x="1146" y="187"/>
                    <a:pt x="1296" y="112"/>
                  </a:cubicBezTo>
                  <a:cubicBezTo>
                    <a:pt x="1446" y="37"/>
                    <a:pt x="1648" y="0"/>
                    <a:pt x="1824" y="16"/>
                  </a:cubicBezTo>
                  <a:cubicBezTo>
                    <a:pt x="2000" y="32"/>
                    <a:pt x="2176" y="120"/>
                    <a:pt x="2352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356" y="1890"/>
              <a:ext cx="1111" cy="663"/>
            </a:xfrm>
            <a:custGeom>
              <a:avLst/>
              <a:gdLst>
                <a:gd name="T0" fmla="*/ 57 w 1111"/>
                <a:gd name="T1" fmla="*/ 168 h 663"/>
                <a:gd name="T2" fmla="*/ 438 w 1111"/>
                <a:gd name="T3" fmla="*/ 16 h 663"/>
                <a:gd name="T4" fmla="*/ 783 w 1111"/>
                <a:gd name="T5" fmla="*/ 71 h 663"/>
                <a:gd name="T6" fmla="*/ 1071 w 1111"/>
                <a:gd name="T7" fmla="*/ 263 h 663"/>
                <a:gd name="T8" fmla="*/ 1023 w 1111"/>
                <a:gd name="T9" fmla="*/ 503 h 663"/>
                <a:gd name="T10" fmla="*/ 687 w 1111"/>
                <a:gd name="T11" fmla="*/ 647 h 663"/>
                <a:gd name="T12" fmla="*/ 351 w 1111"/>
                <a:gd name="T13" fmla="*/ 599 h 663"/>
                <a:gd name="T14" fmla="*/ 49 w 1111"/>
                <a:gd name="T15" fmla="*/ 389 h 663"/>
                <a:gd name="T16" fmla="*/ 57 w 1111"/>
                <a:gd name="T17" fmla="*/ 168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1" h="663">
                  <a:moveTo>
                    <a:pt x="57" y="168"/>
                  </a:moveTo>
                  <a:cubicBezTo>
                    <a:pt x="119" y="102"/>
                    <a:pt x="317" y="32"/>
                    <a:pt x="438" y="16"/>
                  </a:cubicBezTo>
                  <a:cubicBezTo>
                    <a:pt x="559" y="0"/>
                    <a:pt x="678" y="30"/>
                    <a:pt x="783" y="71"/>
                  </a:cubicBezTo>
                  <a:cubicBezTo>
                    <a:pt x="888" y="112"/>
                    <a:pt x="1031" y="191"/>
                    <a:pt x="1071" y="263"/>
                  </a:cubicBezTo>
                  <a:cubicBezTo>
                    <a:pt x="1111" y="335"/>
                    <a:pt x="1087" y="439"/>
                    <a:pt x="1023" y="503"/>
                  </a:cubicBezTo>
                  <a:cubicBezTo>
                    <a:pt x="959" y="567"/>
                    <a:pt x="799" y="631"/>
                    <a:pt x="687" y="647"/>
                  </a:cubicBezTo>
                  <a:cubicBezTo>
                    <a:pt x="575" y="663"/>
                    <a:pt x="457" y="642"/>
                    <a:pt x="351" y="599"/>
                  </a:cubicBezTo>
                  <a:cubicBezTo>
                    <a:pt x="245" y="556"/>
                    <a:pt x="98" y="461"/>
                    <a:pt x="49" y="389"/>
                  </a:cubicBezTo>
                  <a:cubicBezTo>
                    <a:pt x="0" y="317"/>
                    <a:pt x="55" y="214"/>
                    <a:pt x="57" y="16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399" y="1209"/>
              <a:ext cx="687" cy="443"/>
            </a:xfrm>
            <a:custGeom>
              <a:avLst/>
              <a:gdLst>
                <a:gd name="T0" fmla="*/ 43 w 687"/>
                <a:gd name="T1" fmla="*/ 345 h 443"/>
                <a:gd name="T2" fmla="*/ 260 w 687"/>
                <a:gd name="T3" fmla="*/ 434 h 443"/>
                <a:gd name="T4" fmla="*/ 523 w 687"/>
                <a:gd name="T5" fmla="*/ 400 h 443"/>
                <a:gd name="T6" fmla="*/ 684 w 687"/>
                <a:gd name="T7" fmla="*/ 224 h 443"/>
                <a:gd name="T8" fmla="*/ 540 w 687"/>
                <a:gd name="T9" fmla="*/ 32 h 443"/>
                <a:gd name="T10" fmla="*/ 300 w 687"/>
                <a:gd name="T11" fmla="*/ 32 h 443"/>
                <a:gd name="T12" fmla="*/ 43 w 687"/>
                <a:gd name="T13" fmla="*/ 134 h 443"/>
                <a:gd name="T14" fmla="*/ 43 w 687"/>
                <a:gd name="T15" fmla="*/ 34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7" h="443">
                  <a:moveTo>
                    <a:pt x="43" y="345"/>
                  </a:moveTo>
                  <a:cubicBezTo>
                    <a:pt x="79" y="395"/>
                    <a:pt x="180" y="425"/>
                    <a:pt x="260" y="434"/>
                  </a:cubicBezTo>
                  <a:cubicBezTo>
                    <a:pt x="340" y="443"/>
                    <a:pt x="452" y="435"/>
                    <a:pt x="523" y="400"/>
                  </a:cubicBezTo>
                  <a:cubicBezTo>
                    <a:pt x="594" y="365"/>
                    <a:pt x="681" y="285"/>
                    <a:pt x="684" y="224"/>
                  </a:cubicBezTo>
                  <a:cubicBezTo>
                    <a:pt x="687" y="163"/>
                    <a:pt x="604" y="64"/>
                    <a:pt x="540" y="32"/>
                  </a:cubicBezTo>
                  <a:cubicBezTo>
                    <a:pt x="476" y="0"/>
                    <a:pt x="383" y="15"/>
                    <a:pt x="300" y="32"/>
                  </a:cubicBezTo>
                  <a:cubicBezTo>
                    <a:pt x="217" y="49"/>
                    <a:pt x="86" y="82"/>
                    <a:pt x="43" y="134"/>
                  </a:cubicBezTo>
                  <a:cubicBezTo>
                    <a:pt x="0" y="186"/>
                    <a:pt x="8" y="290"/>
                    <a:pt x="43" y="345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219" y="2348"/>
              <a:ext cx="2377" cy="379"/>
            </a:xfrm>
            <a:custGeom>
              <a:avLst/>
              <a:gdLst>
                <a:gd name="T0" fmla="*/ 0 w 2377"/>
                <a:gd name="T1" fmla="*/ 189 h 379"/>
                <a:gd name="T2" fmla="*/ 449 w 2377"/>
                <a:gd name="T3" fmla="*/ 286 h 379"/>
                <a:gd name="T4" fmla="*/ 915 w 2377"/>
                <a:gd name="T5" fmla="*/ 7 h 379"/>
                <a:gd name="T6" fmla="*/ 1338 w 2377"/>
                <a:gd name="T7" fmla="*/ 244 h 379"/>
                <a:gd name="T8" fmla="*/ 1821 w 2377"/>
                <a:gd name="T9" fmla="*/ 371 h 379"/>
                <a:gd name="T10" fmla="*/ 2377 w 2377"/>
                <a:gd name="T11" fmla="*/ 19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7" h="379">
                  <a:moveTo>
                    <a:pt x="0" y="189"/>
                  </a:moveTo>
                  <a:cubicBezTo>
                    <a:pt x="75" y="205"/>
                    <a:pt x="297" y="316"/>
                    <a:pt x="449" y="286"/>
                  </a:cubicBezTo>
                  <a:cubicBezTo>
                    <a:pt x="601" y="256"/>
                    <a:pt x="767" y="14"/>
                    <a:pt x="915" y="7"/>
                  </a:cubicBezTo>
                  <a:cubicBezTo>
                    <a:pt x="1063" y="0"/>
                    <a:pt x="1187" y="183"/>
                    <a:pt x="1338" y="244"/>
                  </a:cubicBezTo>
                  <a:cubicBezTo>
                    <a:pt x="1489" y="305"/>
                    <a:pt x="1648" y="379"/>
                    <a:pt x="1821" y="371"/>
                  </a:cubicBezTo>
                  <a:cubicBezTo>
                    <a:pt x="1994" y="363"/>
                    <a:pt x="2261" y="232"/>
                    <a:pt x="2377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Freeform 64"/>
            <p:cNvSpPr>
              <a:spLocks/>
            </p:cNvSpPr>
            <p:nvPr/>
          </p:nvSpPr>
          <p:spPr bwMode="auto">
            <a:xfrm>
              <a:off x="3216" y="1008"/>
              <a:ext cx="2372" cy="214"/>
            </a:xfrm>
            <a:custGeom>
              <a:avLst/>
              <a:gdLst>
                <a:gd name="T0" fmla="*/ 0 w 2372"/>
                <a:gd name="T1" fmla="*/ 214 h 214"/>
                <a:gd name="T2" fmla="*/ 458 w 2372"/>
                <a:gd name="T3" fmla="*/ 28 h 214"/>
                <a:gd name="T4" fmla="*/ 915 w 2372"/>
                <a:gd name="T5" fmla="*/ 79 h 214"/>
                <a:gd name="T6" fmla="*/ 1398 w 2372"/>
                <a:gd name="T7" fmla="*/ 28 h 214"/>
                <a:gd name="T8" fmla="*/ 1915 w 2372"/>
                <a:gd name="T9" fmla="*/ 28 h 214"/>
                <a:gd name="T10" fmla="*/ 2372 w 2372"/>
                <a:gd name="T11" fmla="*/ 19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2" h="214">
                  <a:moveTo>
                    <a:pt x="0" y="214"/>
                  </a:moveTo>
                  <a:cubicBezTo>
                    <a:pt x="76" y="183"/>
                    <a:pt x="306" y="50"/>
                    <a:pt x="458" y="28"/>
                  </a:cubicBezTo>
                  <a:cubicBezTo>
                    <a:pt x="610" y="6"/>
                    <a:pt x="758" y="79"/>
                    <a:pt x="915" y="79"/>
                  </a:cubicBezTo>
                  <a:cubicBezTo>
                    <a:pt x="1072" y="79"/>
                    <a:pt x="1231" y="36"/>
                    <a:pt x="1398" y="28"/>
                  </a:cubicBezTo>
                  <a:cubicBezTo>
                    <a:pt x="1565" y="20"/>
                    <a:pt x="1753" y="0"/>
                    <a:pt x="1915" y="28"/>
                  </a:cubicBezTo>
                  <a:cubicBezTo>
                    <a:pt x="2077" y="56"/>
                    <a:pt x="2277" y="162"/>
                    <a:pt x="2372" y="1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5045" y="1538794"/>
            <a:ext cx="4326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 corrects forecast fields to fit better with observations.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 produces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best estimate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the current atmospheric state, which is used as the </a:t>
            </a:r>
            <a:r>
              <a:rPr lang="en-US" altLang="ja-JP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NWP.</a:t>
            </a:r>
            <a:endParaRPr lang="ja-JP" alt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68166" y="4725144"/>
            <a:ext cx="4315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000000"/>
                </a:solidFill>
              </a:rPr>
              <a:t>Geopotential</a:t>
            </a:r>
            <a:r>
              <a:rPr lang="en-US" altLang="ja-JP" sz="2000" dirty="0" smtClean="0">
                <a:solidFill>
                  <a:srgbClr val="000000"/>
                </a:solidFill>
              </a:rPr>
              <a:t> height at upper atmosphere is basically parallel to winds.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/>
              <a:t>Kalman</a:t>
            </a:r>
            <a:r>
              <a:rPr lang="en-US" altLang="ja-JP" dirty="0" smtClean="0"/>
              <a:t> Filter (KF)</a:t>
            </a:r>
          </a:p>
        </p:txBody>
      </p:sp>
      <p:sp>
        <p:nvSpPr>
          <p:cNvPr id="1033" name="Oval 3"/>
          <p:cNvSpPr>
            <a:spLocks noChangeArrowheads="1"/>
          </p:cNvSpPr>
          <p:nvPr/>
        </p:nvSpPr>
        <p:spPr bwMode="auto">
          <a:xfrm>
            <a:off x="1257300" y="4411663"/>
            <a:ext cx="649288" cy="79216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6132" name="AutoShape 4"/>
          <p:cNvSpPr>
            <a:spLocks noChangeArrowheads="1"/>
          </p:cNvSpPr>
          <p:nvPr/>
        </p:nvSpPr>
        <p:spPr bwMode="auto">
          <a:xfrm>
            <a:off x="1473200" y="4700588"/>
            <a:ext cx="215900" cy="215900"/>
          </a:xfrm>
          <a:prstGeom prst="star5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1185352" y="5661025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</a:rPr>
              <a:t>T=t0</a:t>
            </a: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375924" y="5203826"/>
            <a:ext cx="2484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6600"/>
                </a:solidFill>
              </a:rPr>
              <a:t>Analysis </a:t>
            </a:r>
            <a:r>
              <a:rPr lang="en-US" altLang="ja-JP" dirty="0">
                <a:solidFill>
                  <a:srgbClr val="006600"/>
                </a:solidFill>
              </a:rPr>
              <a:t>w/ errors</a:t>
            </a:r>
          </a:p>
        </p:txBody>
      </p:sp>
      <p:grpSp>
        <p:nvGrpSpPr>
          <p:cNvPr id="1037" name="Group 7"/>
          <p:cNvGrpSpPr>
            <a:grpSpLocks/>
          </p:cNvGrpSpPr>
          <p:nvPr/>
        </p:nvGrpSpPr>
        <p:grpSpPr bwMode="auto">
          <a:xfrm>
            <a:off x="1473200" y="2035175"/>
            <a:ext cx="3313113" cy="3168650"/>
            <a:chOff x="928" y="1282"/>
            <a:chExt cx="2087" cy="1996"/>
          </a:xfrm>
        </p:grpSpPr>
        <p:sp>
          <p:nvSpPr>
            <p:cNvPr id="1055" name="Freeform 8"/>
            <p:cNvSpPr>
              <a:spLocks/>
            </p:cNvSpPr>
            <p:nvPr/>
          </p:nvSpPr>
          <p:spPr bwMode="auto">
            <a:xfrm>
              <a:off x="928" y="1282"/>
              <a:ext cx="1089" cy="1497"/>
            </a:xfrm>
            <a:custGeom>
              <a:avLst/>
              <a:gdLst>
                <a:gd name="T0" fmla="*/ 0 w 1089"/>
                <a:gd name="T1" fmla="*/ 1497 h 1497"/>
                <a:gd name="T2" fmla="*/ 545 w 1089"/>
                <a:gd name="T3" fmla="*/ 907 h 1497"/>
                <a:gd name="T4" fmla="*/ 1089 w 1089"/>
                <a:gd name="T5" fmla="*/ 0 h 1497"/>
                <a:gd name="T6" fmla="*/ 0 60000 65536"/>
                <a:gd name="T7" fmla="*/ 0 60000 65536"/>
                <a:gd name="T8" fmla="*/ 0 60000 65536"/>
                <a:gd name="T9" fmla="*/ 0 w 1089"/>
                <a:gd name="T10" fmla="*/ 0 h 1497"/>
                <a:gd name="T11" fmla="*/ 1089 w 1089"/>
                <a:gd name="T12" fmla="*/ 1497 h 14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9" h="1497">
                  <a:moveTo>
                    <a:pt x="0" y="1497"/>
                  </a:moveTo>
                  <a:cubicBezTo>
                    <a:pt x="182" y="1326"/>
                    <a:pt x="364" y="1156"/>
                    <a:pt x="545" y="907"/>
                  </a:cubicBezTo>
                  <a:cubicBezTo>
                    <a:pt x="726" y="658"/>
                    <a:pt x="907" y="329"/>
                    <a:pt x="1089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6" name="Freeform 9"/>
            <p:cNvSpPr>
              <a:spLocks/>
            </p:cNvSpPr>
            <p:nvPr/>
          </p:nvSpPr>
          <p:spPr bwMode="auto">
            <a:xfrm>
              <a:off x="1019" y="2961"/>
              <a:ext cx="1996" cy="317"/>
            </a:xfrm>
            <a:custGeom>
              <a:avLst/>
              <a:gdLst>
                <a:gd name="T0" fmla="*/ 0 w 1996"/>
                <a:gd name="T1" fmla="*/ 317 h 317"/>
                <a:gd name="T2" fmla="*/ 1134 w 1996"/>
                <a:gd name="T3" fmla="*/ 90 h 317"/>
                <a:gd name="T4" fmla="*/ 1996 w 1996"/>
                <a:gd name="T5" fmla="*/ 0 h 317"/>
                <a:gd name="T6" fmla="*/ 0 60000 65536"/>
                <a:gd name="T7" fmla="*/ 0 60000 65536"/>
                <a:gd name="T8" fmla="*/ 0 60000 65536"/>
                <a:gd name="T9" fmla="*/ 0 w 1996"/>
                <a:gd name="T10" fmla="*/ 0 h 317"/>
                <a:gd name="T11" fmla="*/ 1996 w 1996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6" h="317">
                  <a:moveTo>
                    <a:pt x="0" y="317"/>
                  </a:moveTo>
                  <a:cubicBezTo>
                    <a:pt x="400" y="230"/>
                    <a:pt x="801" y="143"/>
                    <a:pt x="1134" y="90"/>
                  </a:cubicBezTo>
                  <a:cubicBezTo>
                    <a:pt x="1467" y="37"/>
                    <a:pt x="1731" y="18"/>
                    <a:pt x="199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51" name="Oval 11"/>
          <p:cNvSpPr>
            <a:spLocks noChangeArrowheads="1"/>
          </p:cNvSpPr>
          <p:nvPr/>
        </p:nvSpPr>
        <p:spPr bwMode="auto">
          <a:xfrm rot="19800000">
            <a:off x="3417888" y="1819275"/>
            <a:ext cx="1223963" cy="30241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6140" name="AutoShape 12"/>
          <p:cNvSpPr>
            <a:spLocks noChangeArrowheads="1"/>
          </p:cNvSpPr>
          <p:nvPr/>
        </p:nvSpPr>
        <p:spPr bwMode="auto">
          <a:xfrm>
            <a:off x="3922713" y="3259138"/>
            <a:ext cx="215900" cy="215900"/>
          </a:xfrm>
          <a:prstGeom prst="star5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53" name="Text Box 13"/>
          <p:cNvSpPr txBox="1">
            <a:spLocks noChangeArrowheads="1"/>
          </p:cNvSpPr>
          <p:nvPr/>
        </p:nvSpPr>
        <p:spPr bwMode="auto">
          <a:xfrm>
            <a:off x="3417888" y="520382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>
                <a:solidFill>
                  <a:srgbClr val="3333CC"/>
                </a:solidFill>
              </a:rPr>
              <a:t>FCST w/ errors</a:t>
            </a:r>
          </a:p>
        </p:txBody>
      </p: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3633788" y="1027113"/>
            <a:ext cx="2954337" cy="1728787"/>
            <a:chOff x="2289" y="647"/>
            <a:chExt cx="1861" cy="1089"/>
          </a:xfrm>
        </p:grpSpPr>
        <p:sp>
          <p:nvSpPr>
            <p:cNvPr id="1048" name="Oval 16"/>
            <p:cNvSpPr>
              <a:spLocks noChangeArrowheads="1"/>
            </p:cNvSpPr>
            <p:nvPr/>
          </p:nvSpPr>
          <p:spPr bwMode="auto">
            <a:xfrm>
              <a:off x="2289" y="920"/>
              <a:ext cx="771" cy="8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16145" name="AutoShape 17"/>
            <p:cNvSpPr>
              <a:spLocks noChangeArrowheads="1"/>
            </p:cNvSpPr>
            <p:nvPr/>
          </p:nvSpPr>
          <p:spPr bwMode="auto">
            <a:xfrm>
              <a:off x="2607" y="1237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0" name="Text Box 18"/>
            <p:cNvSpPr txBox="1">
              <a:spLocks noChangeArrowheads="1"/>
            </p:cNvSpPr>
            <p:nvPr/>
          </p:nvSpPr>
          <p:spPr bwMode="auto">
            <a:xfrm>
              <a:off x="2698" y="647"/>
              <a:ext cx="14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FF0000"/>
                  </a:solidFill>
                </a:rPr>
                <a:t>OBS w/ errors</a:t>
              </a:r>
            </a:p>
          </p:txBody>
        </p:sp>
      </p:grpSp>
      <p:sp>
        <p:nvSpPr>
          <p:cNvPr id="1045" name="Oval 20"/>
          <p:cNvSpPr>
            <a:spLocks noChangeArrowheads="1"/>
          </p:cNvSpPr>
          <p:nvPr/>
        </p:nvSpPr>
        <p:spPr bwMode="auto">
          <a:xfrm>
            <a:off x="3490913" y="1963738"/>
            <a:ext cx="649288" cy="79216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6149" name="AutoShape 21"/>
          <p:cNvSpPr>
            <a:spLocks noChangeArrowheads="1"/>
          </p:cNvSpPr>
          <p:nvPr/>
        </p:nvSpPr>
        <p:spPr bwMode="auto">
          <a:xfrm>
            <a:off x="3706813" y="2252663"/>
            <a:ext cx="215900" cy="215900"/>
          </a:xfrm>
          <a:prstGeom prst="star5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47" name="Rectangle 22"/>
          <p:cNvSpPr>
            <a:spLocks noChangeArrowheads="1"/>
          </p:cNvSpPr>
          <p:nvPr/>
        </p:nvSpPr>
        <p:spPr bwMode="auto">
          <a:xfrm>
            <a:off x="2267744" y="1132741"/>
            <a:ext cx="1387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6600"/>
                </a:solidFill>
              </a:rPr>
              <a:t>Analysis </a:t>
            </a:r>
            <a:r>
              <a:rPr lang="en-US" altLang="ja-JP" sz="2400" dirty="0">
                <a:solidFill>
                  <a:srgbClr val="006600"/>
                </a:solidFill>
              </a:rPr>
              <a:t>w/ errors</a:t>
            </a:r>
          </a:p>
        </p:txBody>
      </p:sp>
      <p:sp>
        <p:nvSpPr>
          <p:cNvPr id="1041" name="Text Box 23"/>
          <p:cNvSpPr txBox="1">
            <a:spLocks noChangeArrowheads="1"/>
          </p:cNvSpPr>
          <p:nvPr/>
        </p:nvSpPr>
        <p:spPr bwMode="auto">
          <a:xfrm>
            <a:off x="3777739" y="5661025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T=t1</a:t>
            </a:r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10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58946"/>
              </p:ext>
            </p:extLst>
          </p:nvPr>
        </p:nvGraphicFramePr>
        <p:xfrm>
          <a:off x="4808378" y="4573588"/>
          <a:ext cx="25193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1167893" imgH="291973" progId="Equation.3">
                  <p:embed/>
                </p:oleObj>
              </mc:Choice>
              <mc:Fallback>
                <p:oleObj name="Equation" r:id="rId4" imgW="1167893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378" y="4573588"/>
                        <a:ext cx="251936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148064" y="3372276"/>
            <a:ext cx="3024336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C00000"/>
                </a:solidFill>
              </a:rPr>
              <a:t>Direct application to high-dimensional systems is prohibitive.</a:t>
            </a:r>
            <a:endParaRPr lang="en-US" altLang="ja-JP" dirty="0">
              <a:solidFill>
                <a:srgbClr val="C00000"/>
              </a:solidFill>
            </a:endParaRPr>
          </a:p>
        </p:txBody>
      </p:sp>
      <p:graphicFrame>
        <p:nvGraphicFramePr>
          <p:cNvPr id="1031" name="Object 34"/>
          <p:cNvGraphicFramePr>
            <a:graphicFrameLocks noChangeAspect="1"/>
          </p:cNvGraphicFramePr>
          <p:nvPr/>
        </p:nvGraphicFramePr>
        <p:xfrm>
          <a:off x="3995738" y="1196975"/>
          <a:ext cx="2984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164885" imgH="164885" progId="Equation.3">
                  <p:embed/>
                </p:oleObj>
              </mc:Choice>
              <mc:Fallback>
                <p:oleObj name="Equation" r:id="rId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96975"/>
                        <a:ext cx="2984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Ensemble </a:t>
            </a:r>
            <a:r>
              <a:rPr lang="en-US" altLang="ja-JP" dirty="0" err="1" smtClean="0"/>
              <a:t>Kalman</a:t>
            </a:r>
            <a:r>
              <a:rPr lang="en-US" altLang="ja-JP" dirty="0" smtClean="0"/>
              <a:t> Filter (</a:t>
            </a:r>
            <a:r>
              <a:rPr lang="en-US" altLang="ja-JP" dirty="0" err="1" smtClean="0"/>
              <a:t>EnKF</a:t>
            </a:r>
            <a:r>
              <a:rPr lang="en-US" altLang="ja-JP" dirty="0" smtClean="0"/>
              <a:t>)</a:t>
            </a:r>
          </a:p>
        </p:txBody>
      </p:sp>
      <p:sp>
        <p:nvSpPr>
          <p:cNvPr id="2057" name="Oval 1027"/>
          <p:cNvSpPr>
            <a:spLocks noChangeArrowheads="1"/>
          </p:cNvSpPr>
          <p:nvPr/>
        </p:nvSpPr>
        <p:spPr bwMode="auto">
          <a:xfrm>
            <a:off x="1258888" y="4292600"/>
            <a:ext cx="649287" cy="79216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grpSp>
        <p:nvGrpSpPr>
          <p:cNvPr id="2058" name="Group 1028"/>
          <p:cNvGrpSpPr>
            <a:grpSpLocks/>
          </p:cNvGrpSpPr>
          <p:nvPr/>
        </p:nvGrpSpPr>
        <p:grpSpPr bwMode="auto">
          <a:xfrm>
            <a:off x="3635375" y="765175"/>
            <a:ext cx="1582738" cy="1871663"/>
            <a:chOff x="4286" y="709"/>
            <a:chExt cx="997" cy="1179"/>
          </a:xfrm>
        </p:grpSpPr>
        <p:sp>
          <p:nvSpPr>
            <p:cNvPr id="2092" name="Oval 1029"/>
            <p:cNvSpPr>
              <a:spLocks noChangeArrowheads="1"/>
            </p:cNvSpPr>
            <p:nvPr/>
          </p:nvSpPr>
          <p:spPr bwMode="auto">
            <a:xfrm>
              <a:off x="4286" y="1072"/>
              <a:ext cx="771" cy="8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18182" name="AutoShape 1030"/>
            <p:cNvSpPr>
              <a:spLocks noChangeArrowheads="1"/>
            </p:cNvSpPr>
            <p:nvPr/>
          </p:nvSpPr>
          <p:spPr bwMode="auto">
            <a:xfrm>
              <a:off x="4604" y="1389"/>
              <a:ext cx="136" cy="136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4" name="Line 1031"/>
            <p:cNvSpPr>
              <a:spLocks noChangeShapeType="1"/>
            </p:cNvSpPr>
            <p:nvPr/>
          </p:nvSpPr>
          <p:spPr bwMode="auto">
            <a:xfrm flipH="1">
              <a:off x="4694" y="981"/>
              <a:ext cx="318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5" name="Text Box 1032"/>
            <p:cNvSpPr txBox="1">
              <a:spLocks noChangeArrowheads="1"/>
            </p:cNvSpPr>
            <p:nvPr/>
          </p:nvSpPr>
          <p:spPr bwMode="auto">
            <a:xfrm>
              <a:off x="4830" y="709"/>
              <a:ext cx="45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FF0000"/>
                  </a:solidFill>
                </a:rPr>
                <a:t>Obs.</a:t>
              </a:r>
            </a:p>
          </p:txBody>
        </p:sp>
      </p:grpSp>
      <p:sp>
        <p:nvSpPr>
          <p:cNvPr id="818186" name="AutoShape 1034"/>
          <p:cNvSpPr>
            <a:spLocks noChangeArrowheads="1"/>
          </p:cNvSpPr>
          <p:nvPr/>
        </p:nvSpPr>
        <p:spPr bwMode="auto">
          <a:xfrm>
            <a:off x="3851276" y="2276475"/>
            <a:ext cx="215900" cy="215900"/>
          </a:xfrm>
          <a:prstGeom prst="star5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089" name="Rectangle 1035"/>
          <p:cNvSpPr>
            <a:spLocks noChangeArrowheads="1"/>
          </p:cNvSpPr>
          <p:nvPr/>
        </p:nvSpPr>
        <p:spPr bwMode="auto">
          <a:xfrm>
            <a:off x="538245" y="1059160"/>
            <a:ext cx="3241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6600"/>
                </a:solidFill>
              </a:rPr>
              <a:t>Analysis </a:t>
            </a:r>
            <a:r>
              <a:rPr lang="en-US" altLang="ja-JP" sz="2400" dirty="0" smtClean="0">
                <a:solidFill>
                  <a:srgbClr val="006600"/>
                </a:solidFill>
              </a:rPr>
              <a:t>ensemble </a:t>
            </a:r>
            <a:r>
              <a:rPr lang="en-US" altLang="ja-JP" sz="2400" dirty="0">
                <a:solidFill>
                  <a:srgbClr val="006600"/>
                </a:solidFill>
              </a:rPr>
              <a:t>mean</a:t>
            </a:r>
            <a:endParaRPr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2090" name="Line 1036"/>
          <p:cNvSpPr>
            <a:spLocks noChangeShapeType="1"/>
          </p:cNvSpPr>
          <p:nvPr/>
        </p:nvSpPr>
        <p:spPr bwMode="auto">
          <a:xfrm>
            <a:off x="2339976" y="1484313"/>
            <a:ext cx="1511300" cy="863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091" name="Oval 1037"/>
          <p:cNvSpPr>
            <a:spLocks noChangeArrowheads="1"/>
          </p:cNvSpPr>
          <p:nvPr/>
        </p:nvSpPr>
        <p:spPr bwMode="auto">
          <a:xfrm>
            <a:off x="3635376" y="1989138"/>
            <a:ext cx="649288" cy="792162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8190" name="AutoShape 1038"/>
          <p:cNvSpPr>
            <a:spLocks noChangeArrowheads="1"/>
          </p:cNvSpPr>
          <p:nvPr/>
        </p:nvSpPr>
        <p:spPr bwMode="auto">
          <a:xfrm>
            <a:off x="1474788" y="4581525"/>
            <a:ext cx="215900" cy="215900"/>
          </a:xfrm>
          <a:prstGeom prst="star5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grpSp>
        <p:nvGrpSpPr>
          <p:cNvPr id="2061" name="Group 1039"/>
          <p:cNvGrpSpPr>
            <a:grpSpLocks/>
          </p:cNvGrpSpPr>
          <p:nvPr/>
        </p:nvGrpSpPr>
        <p:grpSpPr bwMode="auto">
          <a:xfrm>
            <a:off x="1403350" y="2060575"/>
            <a:ext cx="3384550" cy="2952750"/>
            <a:chOff x="2880" y="1525"/>
            <a:chExt cx="2132" cy="1860"/>
          </a:xfrm>
        </p:grpSpPr>
        <p:sp>
          <p:nvSpPr>
            <p:cNvPr id="2082" name="Freeform 1040"/>
            <p:cNvSpPr>
              <a:spLocks/>
            </p:cNvSpPr>
            <p:nvPr/>
          </p:nvSpPr>
          <p:spPr bwMode="auto">
            <a:xfrm>
              <a:off x="2971" y="1525"/>
              <a:ext cx="1088" cy="1451"/>
            </a:xfrm>
            <a:custGeom>
              <a:avLst/>
              <a:gdLst>
                <a:gd name="T0" fmla="*/ 0 w 1088"/>
                <a:gd name="T1" fmla="*/ 1451 h 1451"/>
                <a:gd name="T2" fmla="*/ 680 w 1088"/>
                <a:gd name="T3" fmla="*/ 726 h 1451"/>
                <a:gd name="T4" fmla="*/ 1088 w 1088"/>
                <a:gd name="T5" fmla="*/ 0 h 1451"/>
                <a:gd name="T6" fmla="*/ 0 60000 65536"/>
                <a:gd name="T7" fmla="*/ 0 60000 65536"/>
                <a:gd name="T8" fmla="*/ 0 60000 65536"/>
                <a:gd name="T9" fmla="*/ 0 w 1088"/>
                <a:gd name="T10" fmla="*/ 0 h 1451"/>
                <a:gd name="T11" fmla="*/ 1088 w 1088"/>
                <a:gd name="T12" fmla="*/ 1451 h 14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8" h="1451">
                  <a:moveTo>
                    <a:pt x="0" y="1451"/>
                  </a:moveTo>
                  <a:cubicBezTo>
                    <a:pt x="249" y="1209"/>
                    <a:pt x="499" y="968"/>
                    <a:pt x="680" y="726"/>
                  </a:cubicBezTo>
                  <a:cubicBezTo>
                    <a:pt x="861" y="484"/>
                    <a:pt x="974" y="242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3" name="Freeform 1041"/>
            <p:cNvSpPr>
              <a:spLocks/>
            </p:cNvSpPr>
            <p:nvPr/>
          </p:nvSpPr>
          <p:spPr bwMode="auto">
            <a:xfrm>
              <a:off x="2925" y="1752"/>
              <a:ext cx="1633" cy="1270"/>
            </a:xfrm>
            <a:custGeom>
              <a:avLst/>
              <a:gdLst>
                <a:gd name="T0" fmla="*/ 0 w 1633"/>
                <a:gd name="T1" fmla="*/ 1270 h 1270"/>
                <a:gd name="T2" fmla="*/ 953 w 1633"/>
                <a:gd name="T3" fmla="*/ 680 h 1270"/>
                <a:gd name="T4" fmla="*/ 1633 w 1633"/>
                <a:gd name="T5" fmla="*/ 0 h 1270"/>
                <a:gd name="T6" fmla="*/ 0 60000 65536"/>
                <a:gd name="T7" fmla="*/ 0 60000 65536"/>
                <a:gd name="T8" fmla="*/ 0 60000 65536"/>
                <a:gd name="T9" fmla="*/ 0 w 1633"/>
                <a:gd name="T10" fmla="*/ 0 h 1270"/>
                <a:gd name="T11" fmla="*/ 1633 w 1633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" h="1270">
                  <a:moveTo>
                    <a:pt x="0" y="1270"/>
                  </a:moveTo>
                  <a:cubicBezTo>
                    <a:pt x="340" y="1081"/>
                    <a:pt x="681" y="892"/>
                    <a:pt x="953" y="680"/>
                  </a:cubicBezTo>
                  <a:cubicBezTo>
                    <a:pt x="1225" y="468"/>
                    <a:pt x="1429" y="234"/>
                    <a:pt x="1633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4" name="Freeform 1042"/>
            <p:cNvSpPr>
              <a:spLocks/>
            </p:cNvSpPr>
            <p:nvPr/>
          </p:nvSpPr>
          <p:spPr bwMode="auto">
            <a:xfrm>
              <a:off x="3061" y="2251"/>
              <a:ext cx="1769" cy="816"/>
            </a:xfrm>
            <a:custGeom>
              <a:avLst/>
              <a:gdLst>
                <a:gd name="T0" fmla="*/ 0 w 1769"/>
                <a:gd name="T1" fmla="*/ 816 h 816"/>
                <a:gd name="T2" fmla="*/ 908 w 1769"/>
                <a:gd name="T3" fmla="*/ 408 h 816"/>
                <a:gd name="T4" fmla="*/ 1769 w 1769"/>
                <a:gd name="T5" fmla="*/ 0 h 816"/>
                <a:gd name="T6" fmla="*/ 0 60000 65536"/>
                <a:gd name="T7" fmla="*/ 0 60000 65536"/>
                <a:gd name="T8" fmla="*/ 0 60000 65536"/>
                <a:gd name="T9" fmla="*/ 0 w 1769"/>
                <a:gd name="T10" fmla="*/ 0 h 816"/>
                <a:gd name="T11" fmla="*/ 1769 w 1769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" h="816">
                  <a:moveTo>
                    <a:pt x="0" y="816"/>
                  </a:moveTo>
                  <a:cubicBezTo>
                    <a:pt x="306" y="680"/>
                    <a:pt x="613" y="544"/>
                    <a:pt x="908" y="408"/>
                  </a:cubicBezTo>
                  <a:cubicBezTo>
                    <a:pt x="1203" y="272"/>
                    <a:pt x="1486" y="136"/>
                    <a:pt x="1769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5" name="Freeform 1043"/>
            <p:cNvSpPr>
              <a:spLocks/>
            </p:cNvSpPr>
            <p:nvPr/>
          </p:nvSpPr>
          <p:spPr bwMode="auto">
            <a:xfrm>
              <a:off x="2880" y="2704"/>
              <a:ext cx="1588" cy="499"/>
            </a:xfrm>
            <a:custGeom>
              <a:avLst/>
              <a:gdLst>
                <a:gd name="T0" fmla="*/ 0 w 1588"/>
                <a:gd name="T1" fmla="*/ 499 h 499"/>
                <a:gd name="T2" fmla="*/ 953 w 1588"/>
                <a:gd name="T3" fmla="*/ 227 h 499"/>
                <a:gd name="T4" fmla="*/ 1588 w 1588"/>
                <a:gd name="T5" fmla="*/ 0 h 499"/>
                <a:gd name="T6" fmla="*/ 0 60000 65536"/>
                <a:gd name="T7" fmla="*/ 0 60000 65536"/>
                <a:gd name="T8" fmla="*/ 0 60000 65536"/>
                <a:gd name="T9" fmla="*/ 0 w 1588"/>
                <a:gd name="T10" fmla="*/ 0 h 499"/>
                <a:gd name="T11" fmla="*/ 1588 w 1588"/>
                <a:gd name="T12" fmla="*/ 499 h 4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499">
                  <a:moveTo>
                    <a:pt x="0" y="499"/>
                  </a:moveTo>
                  <a:cubicBezTo>
                    <a:pt x="344" y="404"/>
                    <a:pt x="688" y="310"/>
                    <a:pt x="953" y="227"/>
                  </a:cubicBezTo>
                  <a:cubicBezTo>
                    <a:pt x="1218" y="144"/>
                    <a:pt x="1403" y="72"/>
                    <a:pt x="1588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6" name="Freeform 1044"/>
            <p:cNvSpPr>
              <a:spLocks/>
            </p:cNvSpPr>
            <p:nvPr/>
          </p:nvSpPr>
          <p:spPr bwMode="auto">
            <a:xfrm>
              <a:off x="3061" y="2795"/>
              <a:ext cx="1951" cy="454"/>
            </a:xfrm>
            <a:custGeom>
              <a:avLst/>
              <a:gdLst>
                <a:gd name="T0" fmla="*/ 0 w 1951"/>
                <a:gd name="T1" fmla="*/ 454 h 454"/>
                <a:gd name="T2" fmla="*/ 1316 w 1951"/>
                <a:gd name="T3" fmla="*/ 91 h 454"/>
                <a:gd name="T4" fmla="*/ 1951 w 1951"/>
                <a:gd name="T5" fmla="*/ 0 h 454"/>
                <a:gd name="T6" fmla="*/ 0 60000 65536"/>
                <a:gd name="T7" fmla="*/ 0 60000 65536"/>
                <a:gd name="T8" fmla="*/ 0 60000 65536"/>
                <a:gd name="T9" fmla="*/ 0 w 1951"/>
                <a:gd name="T10" fmla="*/ 0 h 454"/>
                <a:gd name="T11" fmla="*/ 1951 w 1951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" h="454">
                  <a:moveTo>
                    <a:pt x="0" y="454"/>
                  </a:moveTo>
                  <a:cubicBezTo>
                    <a:pt x="495" y="310"/>
                    <a:pt x="991" y="167"/>
                    <a:pt x="1316" y="91"/>
                  </a:cubicBezTo>
                  <a:cubicBezTo>
                    <a:pt x="1641" y="15"/>
                    <a:pt x="1796" y="7"/>
                    <a:pt x="1951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7" name="Freeform 1045"/>
            <p:cNvSpPr>
              <a:spLocks/>
            </p:cNvSpPr>
            <p:nvPr/>
          </p:nvSpPr>
          <p:spPr bwMode="auto">
            <a:xfrm>
              <a:off x="2971" y="3007"/>
              <a:ext cx="2041" cy="378"/>
            </a:xfrm>
            <a:custGeom>
              <a:avLst/>
              <a:gdLst>
                <a:gd name="T0" fmla="*/ 0 w 2041"/>
                <a:gd name="T1" fmla="*/ 378 h 378"/>
                <a:gd name="T2" fmla="*/ 1406 w 2041"/>
                <a:gd name="T3" fmla="*/ 60 h 378"/>
                <a:gd name="T4" fmla="*/ 2041 w 2041"/>
                <a:gd name="T5" fmla="*/ 15 h 378"/>
                <a:gd name="T6" fmla="*/ 0 60000 65536"/>
                <a:gd name="T7" fmla="*/ 0 60000 65536"/>
                <a:gd name="T8" fmla="*/ 0 60000 65536"/>
                <a:gd name="T9" fmla="*/ 0 w 2041"/>
                <a:gd name="T10" fmla="*/ 0 h 378"/>
                <a:gd name="T11" fmla="*/ 2041 w 2041"/>
                <a:gd name="T12" fmla="*/ 378 h 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1" h="378">
                  <a:moveTo>
                    <a:pt x="0" y="378"/>
                  </a:moveTo>
                  <a:cubicBezTo>
                    <a:pt x="533" y="249"/>
                    <a:pt x="1066" y="120"/>
                    <a:pt x="1406" y="60"/>
                  </a:cubicBezTo>
                  <a:cubicBezTo>
                    <a:pt x="1746" y="0"/>
                    <a:pt x="1893" y="7"/>
                    <a:pt x="2041" y="15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062" name="Text Box 1046"/>
          <p:cNvSpPr txBox="1">
            <a:spLocks noChangeArrowheads="1"/>
          </p:cNvSpPr>
          <p:nvPr/>
        </p:nvSpPr>
        <p:spPr bwMode="auto">
          <a:xfrm>
            <a:off x="1187450" y="5635625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T=t0</a:t>
            </a:r>
          </a:p>
        </p:txBody>
      </p:sp>
      <p:sp>
        <p:nvSpPr>
          <p:cNvPr id="2063" name="Text Box 1047"/>
          <p:cNvSpPr txBox="1">
            <a:spLocks noChangeArrowheads="1"/>
          </p:cNvSpPr>
          <p:nvPr/>
        </p:nvSpPr>
        <p:spPr bwMode="auto">
          <a:xfrm>
            <a:off x="4067175" y="5635625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T=t1</a:t>
            </a:r>
          </a:p>
        </p:txBody>
      </p:sp>
      <p:grpSp>
        <p:nvGrpSpPr>
          <p:cNvPr id="2064" name="Group 1051"/>
          <p:cNvGrpSpPr>
            <a:grpSpLocks/>
          </p:cNvGrpSpPr>
          <p:nvPr/>
        </p:nvGrpSpPr>
        <p:grpSpPr bwMode="auto">
          <a:xfrm>
            <a:off x="3779838" y="1627188"/>
            <a:ext cx="3887787" cy="2089150"/>
            <a:chOff x="2472" y="1162"/>
            <a:chExt cx="2449" cy="1316"/>
          </a:xfrm>
        </p:grpSpPr>
        <p:sp>
          <p:nvSpPr>
            <p:cNvPr id="2076" name="Freeform 1052"/>
            <p:cNvSpPr>
              <a:spLocks/>
            </p:cNvSpPr>
            <p:nvPr/>
          </p:nvSpPr>
          <p:spPr bwMode="auto">
            <a:xfrm>
              <a:off x="2608" y="1162"/>
              <a:ext cx="1860" cy="272"/>
            </a:xfrm>
            <a:custGeom>
              <a:avLst/>
              <a:gdLst>
                <a:gd name="T0" fmla="*/ 0 w 1860"/>
                <a:gd name="T1" fmla="*/ 272 h 272"/>
                <a:gd name="T2" fmla="*/ 907 w 1860"/>
                <a:gd name="T3" fmla="*/ 227 h 272"/>
                <a:gd name="T4" fmla="*/ 1860 w 1860"/>
                <a:gd name="T5" fmla="*/ 0 h 272"/>
                <a:gd name="T6" fmla="*/ 0 60000 65536"/>
                <a:gd name="T7" fmla="*/ 0 60000 65536"/>
                <a:gd name="T8" fmla="*/ 0 60000 65536"/>
                <a:gd name="T9" fmla="*/ 0 w 1860"/>
                <a:gd name="T10" fmla="*/ 0 h 272"/>
                <a:gd name="T11" fmla="*/ 1860 w 1860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0" h="272">
                  <a:moveTo>
                    <a:pt x="0" y="272"/>
                  </a:moveTo>
                  <a:cubicBezTo>
                    <a:pt x="298" y="272"/>
                    <a:pt x="597" y="272"/>
                    <a:pt x="907" y="227"/>
                  </a:cubicBezTo>
                  <a:cubicBezTo>
                    <a:pt x="1217" y="182"/>
                    <a:pt x="1538" y="91"/>
                    <a:pt x="186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7" name="Freeform 1053"/>
            <p:cNvSpPr>
              <a:spLocks/>
            </p:cNvSpPr>
            <p:nvPr/>
          </p:nvSpPr>
          <p:spPr bwMode="auto">
            <a:xfrm>
              <a:off x="2517" y="1473"/>
              <a:ext cx="2177" cy="52"/>
            </a:xfrm>
            <a:custGeom>
              <a:avLst/>
              <a:gdLst>
                <a:gd name="T0" fmla="*/ 0 w 2177"/>
                <a:gd name="T1" fmla="*/ 7 h 52"/>
                <a:gd name="T2" fmla="*/ 1179 w 2177"/>
                <a:gd name="T3" fmla="*/ 7 h 52"/>
                <a:gd name="T4" fmla="*/ 2177 w 2177"/>
                <a:gd name="T5" fmla="*/ 52 h 52"/>
                <a:gd name="T6" fmla="*/ 0 60000 65536"/>
                <a:gd name="T7" fmla="*/ 0 60000 65536"/>
                <a:gd name="T8" fmla="*/ 0 60000 65536"/>
                <a:gd name="T9" fmla="*/ 0 w 2177"/>
                <a:gd name="T10" fmla="*/ 0 h 52"/>
                <a:gd name="T11" fmla="*/ 2177 w 2177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7" h="52">
                  <a:moveTo>
                    <a:pt x="0" y="7"/>
                  </a:moveTo>
                  <a:cubicBezTo>
                    <a:pt x="408" y="3"/>
                    <a:pt x="816" y="0"/>
                    <a:pt x="1179" y="7"/>
                  </a:cubicBezTo>
                  <a:cubicBezTo>
                    <a:pt x="1542" y="14"/>
                    <a:pt x="1859" y="33"/>
                    <a:pt x="2177" y="52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8" name="Freeform 1054"/>
            <p:cNvSpPr>
              <a:spLocks/>
            </p:cNvSpPr>
            <p:nvPr/>
          </p:nvSpPr>
          <p:spPr bwMode="auto">
            <a:xfrm>
              <a:off x="2699" y="1570"/>
              <a:ext cx="2131" cy="272"/>
            </a:xfrm>
            <a:custGeom>
              <a:avLst/>
              <a:gdLst>
                <a:gd name="T0" fmla="*/ 0 w 2131"/>
                <a:gd name="T1" fmla="*/ 0 h 272"/>
                <a:gd name="T2" fmla="*/ 1134 w 2131"/>
                <a:gd name="T3" fmla="*/ 91 h 272"/>
                <a:gd name="T4" fmla="*/ 2131 w 2131"/>
                <a:gd name="T5" fmla="*/ 272 h 272"/>
                <a:gd name="T6" fmla="*/ 0 60000 65536"/>
                <a:gd name="T7" fmla="*/ 0 60000 65536"/>
                <a:gd name="T8" fmla="*/ 0 60000 65536"/>
                <a:gd name="T9" fmla="*/ 0 w 2131"/>
                <a:gd name="T10" fmla="*/ 0 h 272"/>
                <a:gd name="T11" fmla="*/ 2131 w 2131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1" h="272">
                  <a:moveTo>
                    <a:pt x="0" y="0"/>
                  </a:moveTo>
                  <a:cubicBezTo>
                    <a:pt x="389" y="23"/>
                    <a:pt x="779" y="46"/>
                    <a:pt x="1134" y="91"/>
                  </a:cubicBezTo>
                  <a:cubicBezTo>
                    <a:pt x="1489" y="136"/>
                    <a:pt x="1810" y="204"/>
                    <a:pt x="2131" y="272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9" name="Freeform 1055"/>
            <p:cNvSpPr>
              <a:spLocks/>
            </p:cNvSpPr>
            <p:nvPr/>
          </p:nvSpPr>
          <p:spPr bwMode="auto">
            <a:xfrm>
              <a:off x="2517" y="1616"/>
              <a:ext cx="1769" cy="317"/>
            </a:xfrm>
            <a:custGeom>
              <a:avLst/>
              <a:gdLst>
                <a:gd name="T0" fmla="*/ 0 w 1769"/>
                <a:gd name="T1" fmla="*/ 0 h 317"/>
                <a:gd name="T2" fmla="*/ 1134 w 1769"/>
                <a:gd name="T3" fmla="*/ 181 h 317"/>
                <a:gd name="T4" fmla="*/ 1769 w 1769"/>
                <a:gd name="T5" fmla="*/ 317 h 317"/>
                <a:gd name="T6" fmla="*/ 0 60000 65536"/>
                <a:gd name="T7" fmla="*/ 0 60000 65536"/>
                <a:gd name="T8" fmla="*/ 0 60000 65536"/>
                <a:gd name="T9" fmla="*/ 0 w 1769"/>
                <a:gd name="T10" fmla="*/ 0 h 317"/>
                <a:gd name="T11" fmla="*/ 1769 w 1769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" h="317">
                  <a:moveTo>
                    <a:pt x="0" y="0"/>
                  </a:moveTo>
                  <a:cubicBezTo>
                    <a:pt x="419" y="64"/>
                    <a:pt x="839" y="128"/>
                    <a:pt x="1134" y="181"/>
                  </a:cubicBezTo>
                  <a:cubicBezTo>
                    <a:pt x="1429" y="234"/>
                    <a:pt x="1599" y="275"/>
                    <a:pt x="1769" y="317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0" name="Freeform 1056"/>
            <p:cNvSpPr>
              <a:spLocks/>
            </p:cNvSpPr>
            <p:nvPr/>
          </p:nvSpPr>
          <p:spPr bwMode="auto">
            <a:xfrm>
              <a:off x="2472" y="1797"/>
              <a:ext cx="2132" cy="681"/>
            </a:xfrm>
            <a:custGeom>
              <a:avLst/>
              <a:gdLst>
                <a:gd name="T0" fmla="*/ 0 w 2132"/>
                <a:gd name="T1" fmla="*/ 0 h 681"/>
                <a:gd name="T2" fmla="*/ 1270 w 2132"/>
                <a:gd name="T3" fmla="*/ 272 h 681"/>
                <a:gd name="T4" fmla="*/ 2132 w 2132"/>
                <a:gd name="T5" fmla="*/ 681 h 681"/>
                <a:gd name="T6" fmla="*/ 0 60000 65536"/>
                <a:gd name="T7" fmla="*/ 0 60000 65536"/>
                <a:gd name="T8" fmla="*/ 0 60000 65536"/>
                <a:gd name="T9" fmla="*/ 0 w 2132"/>
                <a:gd name="T10" fmla="*/ 0 h 681"/>
                <a:gd name="T11" fmla="*/ 2132 w 2132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" h="681">
                  <a:moveTo>
                    <a:pt x="0" y="0"/>
                  </a:moveTo>
                  <a:cubicBezTo>
                    <a:pt x="457" y="79"/>
                    <a:pt x="915" y="159"/>
                    <a:pt x="1270" y="272"/>
                  </a:cubicBezTo>
                  <a:cubicBezTo>
                    <a:pt x="1625" y="385"/>
                    <a:pt x="1878" y="533"/>
                    <a:pt x="2132" y="681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1" name="Freeform 1057"/>
            <p:cNvSpPr>
              <a:spLocks/>
            </p:cNvSpPr>
            <p:nvPr/>
          </p:nvSpPr>
          <p:spPr bwMode="auto">
            <a:xfrm>
              <a:off x="2699" y="1752"/>
              <a:ext cx="2222" cy="589"/>
            </a:xfrm>
            <a:custGeom>
              <a:avLst/>
              <a:gdLst>
                <a:gd name="T0" fmla="*/ 0 w 2222"/>
                <a:gd name="T1" fmla="*/ 0 h 589"/>
                <a:gd name="T2" fmla="*/ 1270 w 2222"/>
                <a:gd name="T3" fmla="*/ 227 h 589"/>
                <a:gd name="T4" fmla="*/ 2222 w 2222"/>
                <a:gd name="T5" fmla="*/ 589 h 589"/>
                <a:gd name="T6" fmla="*/ 0 60000 65536"/>
                <a:gd name="T7" fmla="*/ 0 60000 65536"/>
                <a:gd name="T8" fmla="*/ 0 60000 65536"/>
                <a:gd name="T9" fmla="*/ 0 w 2222"/>
                <a:gd name="T10" fmla="*/ 0 h 589"/>
                <a:gd name="T11" fmla="*/ 2222 w 2222"/>
                <a:gd name="T12" fmla="*/ 589 h 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" h="589">
                  <a:moveTo>
                    <a:pt x="0" y="0"/>
                  </a:moveTo>
                  <a:cubicBezTo>
                    <a:pt x="450" y="64"/>
                    <a:pt x="900" y="129"/>
                    <a:pt x="1270" y="227"/>
                  </a:cubicBezTo>
                  <a:cubicBezTo>
                    <a:pt x="1640" y="325"/>
                    <a:pt x="1931" y="457"/>
                    <a:pt x="2222" y="589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065" name="Text Box 1059"/>
          <p:cNvSpPr txBox="1">
            <a:spLocks noChangeArrowheads="1"/>
          </p:cNvSpPr>
          <p:nvPr/>
        </p:nvSpPr>
        <p:spPr bwMode="auto">
          <a:xfrm>
            <a:off x="7018338" y="5635625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</a:rPr>
              <a:t>T=t2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067" name="Text Box 1061"/>
          <p:cNvSpPr txBox="1">
            <a:spLocks noChangeArrowheads="1"/>
          </p:cNvSpPr>
          <p:nvPr/>
        </p:nvSpPr>
        <p:spPr bwMode="auto">
          <a:xfrm>
            <a:off x="288131" y="5084763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6600"/>
                </a:solidFill>
              </a:rPr>
              <a:t>Analysis w/ errors</a:t>
            </a:r>
            <a:endParaRPr lang="en-US" altLang="ja-JP" dirty="0">
              <a:solidFill>
                <a:srgbClr val="006600"/>
              </a:solidFill>
            </a:endParaRPr>
          </a:p>
        </p:txBody>
      </p:sp>
      <p:sp>
        <p:nvSpPr>
          <p:cNvPr id="2071" name="Oval 1063"/>
          <p:cNvSpPr>
            <a:spLocks noChangeArrowheads="1"/>
          </p:cNvSpPr>
          <p:nvPr/>
        </p:nvSpPr>
        <p:spPr bwMode="auto">
          <a:xfrm rot="19800000">
            <a:off x="3419476" y="1700214"/>
            <a:ext cx="1223963" cy="3024189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18216" name="AutoShape 1064"/>
          <p:cNvSpPr>
            <a:spLocks noChangeArrowheads="1"/>
          </p:cNvSpPr>
          <p:nvPr/>
        </p:nvSpPr>
        <p:spPr bwMode="auto">
          <a:xfrm>
            <a:off x="3924301" y="3140077"/>
            <a:ext cx="215900" cy="215900"/>
          </a:xfrm>
          <a:prstGeom prst="star5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073" name="Line 1065"/>
          <p:cNvSpPr>
            <a:spLocks noChangeShapeType="1"/>
          </p:cNvSpPr>
          <p:nvPr/>
        </p:nvSpPr>
        <p:spPr bwMode="auto">
          <a:xfrm flipH="1" flipV="1">
            <a:off x="4067176" y="3355977"/>
            <a:ext cx="288925" cy="17287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074" name="Text Box 1066"/>
          <p:cNvSpPr txBox="1">
            <a:spLocks noChangeArrowheads="1"/>
          </p:cNvSpPr>
          <p:nvPr/>
        </p:nvSpPr>
        <p:spPr bwMode="auto">
          <a:xfrm>
            <a:off x="3287293" y="5084766"/>
            <a:ext cx="2880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3333CC"/>
                </a:solidFill>
              </a:rPr>
              <a:t>FCST </a:t>
            </a:r>
            <a:r>
              <a:rPr lang="en-US" altLang="ja-JP" dirty="0" smtClean="0">
                <a:solidFill>
                  <a:srgbClr val="3333CC"/>
                </a:solidFill>
              </a:rPr>
              <a:t>ensemble </a:t>
            </a:r>
            <a:r>
              <a:rPr lang="en-US" altLang="ja-JP" dirty="0">
                <a:solidFill>
                  <a:srgbClr val="3333CC"/>
                </a:solidFill>
              </a:rPr>
              <a:t>mean</a:t>
            </a:r>
          </a:p>
        </p:txBody>
      </p:sp>
      <p:graphicFrame>
        <p:nvGraphicFramePr>
          <p:cNvPr id="2051" name="Object 10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51282"/>
              </p:ext>
            </p:extLst>
          </p:nvPr>
        </p:nvGraphicFramePr>
        <p:xfrm>
          <a:off x="4859338" y="4247754"/>
          <a:ext cx="2394838" cy="88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4" imgW="1117600" imgH="419100" progId="Equation.3">
                  <p:embed/>
                </p:oleObj>
              </mc:Choice>
              <mc:Fallback>
                <p:oleObj name="Equation" r:id="rId4" imgW="111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47754"/>
                        <a:ext cx="2394838" cy="881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073"/>
          <p:cNvGraphicFramePr>
            <a:graphicFrameLocks noChangeAspect="1"/>
          </p:cNvGraphicFramePr>
          <p:nvPr/>
        </p:nvGraphicFramePr>
        <p:xfrm>
          <a:off x="3995738" y="1052513"/>
          <a:ext cx="2984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6" imgW="164885" imgH="164885" progId="Equation.3">
                  <p:embed/>
                </p:oleObj>
              </mc:Choice>
              <mc:Fallback>
                <p:oleObj name="Equation" r:id="rId6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52513"/>
                        <a:ext cx="2984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110225" y="3418179"/>
            <a:ext cx="3816225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C00000"/>
                </a:solidFill>
              </a:rPr>
              <a:t>An approximation to KF with ensemble representations</a:t>
            </a:r>
            <a:endParaRPr lang="en-US" altLang="ja-JP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3"/>
          <p:cNvSpPr>
            <a:spLocks noChangeArrowheads="1"/>
          </p:cNvSpPr>
          <p:nvPr/>
        </p:nvSpPr>
        <p:spPr bwMode="auto">
          <a:xfrm>
            <a:off x="468313" y="3306293"/>
            <a:ext cx="7128023" cy="6267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LETKF </a:t>
            </a:r>
            <a:r>
              <a:rPr lang="en-US" altLang="ja-JP" sz="2400" dirty="0">
                <a:solidFill>
                  <a:srgbClr val="000000"/>
                </a:solidFill>
              </a:rPr>
              <a:t>(Local Ensemble Transform </a:t>
            </a:r>
            <a:r>
              <a:rPr lang="en-US" altLang="ja-JP" sz="2400" dirty="0" err="1">
                <a:solidFill>
                  <a:srgbClr val="000000"/>
                </a:solidFill>
              </a:rPr>
              <a:t>Kalman</a:t>
            </a:r>
            <a:r>
              <a:rPr lang="en-US" altLang="ja-JP" sz="2400" dirty="0">
                <a:solidFill>
                  <a:srgbClr val="000000"/>
                </a:solidFill>
              </a:rPr>
              <a:t> Filter)</a:t>
            </a:r>
            <a:endParaRPr kumimoji="1" lang="ja-JP" altLang="en-US" dirty="0"/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468313" y="1484313"/>
            <a:ext cx="3167062" cy="649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39750" y="1484313"/>
          <a:ext cx="30257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1040948" imgH="203112" progId="Equation.3">
                  <p:embed/>
                </p:oleObj>
              </mc:Choice>
              <mc:Fallback>
                <p:oleObj name="Equation" r:id="rId3" imgW="104094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30257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7950" y="908050"/>
            <a:ext cx="874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Analysis is given by a linear combination of forecast ensemble:</a:t>
            </a:r>
            <a:endParaRPr lang="ja-JP" altLang="en-US" i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31840" y="1628800"/>
            <a:ext cx="432048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55576" y="1988840"/>
            <a:ext cx="2448272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729283" y="2348880"/>
            <a:ext cx="566276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Ensemble Transform Matrix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(ETKF, Bishop et al. 2001; LETKF, Hunt et al. 2007)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500985"/>
              </p:ext>
            </p:extLst>
          </p:nvPr>
        </p:nvGraphicFramePr>
        <p:xfrm>
          <a:off x="539552" y="3284984"/>
          <a:ext cx="6997739" cy="63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2781300" imgH="254000" progId="Equation.3">
                  <p:embed/>
                </p:oleObj>
              </mc:Choice>
              <mc:Fallback>
                <p:oleObj name="Equation" r:id="rId5" imgW="2781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84984"/>
                        <a:ext cx="6997739" cy="639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 bwMode="auto">
          <a:xfrm>
            <a:off x="1187624" y="3933056"/>
            <a:ext cx="3994845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479664" y="3933056"/>
            <a:ext cx="199742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65665" y="394504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66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400" dirty="0" smtClean="0">
                <a:solidFill>
                  <a:srgbClr val="0066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nsemble mean update</a:t>
            </a:r>
            <a:endParaRPr lang="ja-JP" altLang="en-US" sz="2400" dirty="0">
              <a:solidFill>
                <a:srgbClr val="0066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1992" y="3957025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pc="-15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uncertainty update</a:t>
            </a:r>
            <a:endParaRPr lang="ja-JP" altLang="en-US" sz="2400" spc="-150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51381"/>
              </p:ext>
            </p:extLst>
          </p:nvPr>
        </p:nvGraphicFramePr>
        <p:xfrm>
          <a:off x="2411760" y="4869160"/>
          <a:ext cx="4752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7" imgW="2095500" imgH="241300" progId="Equation.3">
                  <p:embed/>
                </p:oleObj>
              </mc:Choice>
              <mc:Fallback>
                <p:oleObj name="Equation" r:id="rId7" imgW="2095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869160"/>
                        <a:ext cx="475297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11759" y="5358407"/>
            <a:ext cx="6537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Analysis error covariance in the ensemble subspace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Dynamical simulations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Model = time-advancing operator</a:t>
            </a:r>
            <a:endParaRPr kumimoji="1" lang="en-US" altLang="ja-JP" dirty="0"/>
          </a:p>
          <a:p>
            <a:r>
              <a:rPr lang="en-US" altLang="ja-JP" dirty="0" smtClean="0"/>
              <a:t>Simulation = state evolution</a:t>
            </a:r>
            <a:endParaRPr kumimoji="1" lang="ja-JP" alt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95288" y="6093296"/>
            <a:ext cx="8280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098693" y="6096838"/>
            <a:ext cx="86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time</a:t>
            </a: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539750" y="3644900"/>
            <a:ext cx="7993063" cy="2039938"/>
          </a:xfrm>
          <a:custGeom>
            <a:avLst/>
            <a:gdLst>
              <a:gd name="T0" fmla="*/ 0 w 5035"/>
              <a:gd name="T1" fmla="*/ 1285 h 1285"/>
              <a:gd name="T2" fmla="*/ 1179 w 5035"/>
              <a:gd name="T3" fmla="*/ 1013 h 1285"/>
              <a:gd name="T4" fmla="*/ 2132 w 5035"/>
              <a:gd name="T5" fmla="*/ 378 h 1285"/>
              <a:gd name="T6" fmla="*/ 3175 w 5035"/>
              <a:gd name="T7" fmla="*/ 15 h 1285"/>
              <a:gd name="T8" fmla="*/ 4536 w 5035"/>
              <a:gd name="T9" fmla="*/ 469 h 1285"/>
              <a:gd name="T10" fmla="*/ 5035 w 5035"/>
              <a:gd name="T11" fmla="*/ 559 h 1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5" h="1285">
                <a:moveTo>
                  <a:pt x="0" y="1285"/>
                </a:moveTo>
                <a:cubicBezTo>
                  <a:pt x="412" y="1224"/>
                  <a:pt x="824" y="1164"/>
                  <a:pt x="1179" y="1013"/>
                </a:cubicBezTo>
                <a:cubicBezTo>
                  <a:pt x="1534" y="862"/>
                  <a:pt x="1799" y="544"/>
                  <a:pt x="2132" y="378"/>
                </a:cubicBezTo>
                <a:cubicBezTo>
                  <a:pt x="2465" y="212"/>
                  <a:pt x="2774" y="0"/>
                  <a:pt x="3175" y="15"/>
                </a:cubicBezTo>
                <a:cubicBezTo>
                  <a:pt x="3576" y="30"/>
                  <a:pt x="4226" y="378"/>
                  <a:pt x="4536" y="469"/>
                </a:cubicBezTo>
                <a:cubicBezTo>
                  <a:pt x="4846" y="560"/>
                  <a:pt x="4940" y="559"/>
                  <a:pt x="5035" y="55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85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altLang="ja-JP" dirty="0" smtClean="0"/>
              <a:t> 4D-LETKF </a:t>
            </a:r>
            <a:r>
              <a:rPr lang="en-US" altLang="ja-JP" sz="3600" dirty="0" smtClean="0"/>
              <a:t>(Ensemble </a:t>
            </a:r>
            <a:r>
              <a:rPr lang="en-US" altLang="ja-JP" sz="3600" dirty="0" err="1" smtClean="0"/>
              <a:t>Kalman</a:t>
            </a:r>
            <a:r>
              <a:rPr lang="en-US" altLang="ja-JP" sz="3600" dirty="0" smtClean="0"/>
              <a:t> Smoother)</a:t>
            </a:r>
            <a:endParaRPr kumimoji="1" lang="ja-JP" altLang="en-US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55576" y="980728"/>
            <a:ext cx="7002462" cy="3173264"/>
            <a:chOff x="998220" y="1661358"/>
            <a:chExt cx="7002780" cy="3172931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8220" y="1661358"/>
              <a:ext cx="7002780" cy="301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1575415" y="4218801"/>
              <a:ext cx="649402" cy="615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i="1" dirty="0">
                  <a:solidFill>
                    <a:srgbClr val="000000"/>
                  </a:solidFill>
                  <a:ea typeface="Times New Roman" pitchFamily="-107" charset="0"/>
                  <a:cs typeface="Times New Roman" pitchFamily="-107" charset="0"/>
                </a:rPr>
                <a:t>t</a:t>
              </a:r>
              <a:r>
                <a:rPr lang="en-US" altLang="zh-TW" sz="2400" baseline="-25000" dirty="0">
                  <a:solidFill>
                    <a:srgbClr val="000000"/>
                  </a:solidFill>
                  <a:ea typeface="Times New Roman" pitchFamily="-107" charset="0"/>
                  <a:cs typeface="Times New Roman" pitchFamily="-107" charset="0"/>
                </a:rPr>
                <a:t>n-1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400" baseline="-25000" dirty="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7391400" y="4186535"/>
              <a:ext cx="481985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i="1">
                  <a:solidFill>
                    <a:srgbClr val="000000"/>
                  </a:solidFill>
                  <a:ea typeface="Times New Roman" pitchFamily="-107" charset="0"/>
                  <a:cs typeface="Times New Roman" pitchFamily="-107" charset="0"/>
                </a:rPr>
                <a:t>t</a:t>
              </a:r>
              <a:r>
                <a:rPr lang="en-US" altLang="zh-TW" sz="2400" baseline="-25000">
                  <a:solidFill>
                    <a:srgbClr val="000000"/>
                  </a:solidFill>
                  <a:ea typeface="Times New Roman" pitchFamily="-107" charset="0"/>
                  <a:cs typeface="Times New Roman" pitchFamily="-107" charset="0"/>
                </a:rPr>
                <a:t>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2400" baseline="-250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752647" y="2714571"/>
              <a:ext cx="228553" cy="211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1752600" y="3380184"/>
              <a:ext cx="228553" cy="211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7543800" y="2087914"/>
              <a:ext cx="228553" cy="211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7543800" y="2592199"/>
              <a:ext cx="237744" cy="257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 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7130" y="1753423"/>
              <a:ext cx="1447866" cy="439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zh-TW" altLang="en-US" sz="2400">
                <a:solidFill>
                  <a:srgbClr val="FFFFFF"/>
                </a:solidFill>
                <a:cs typeface="ＭＳ Ｐゴシック" pitchFamily="-110" charset="-128"/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1764143" y="2907629"/>
              <a:ext cx="292987" cy="2321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>
                  <a:solidFill>
                    <a:srgbClr val="FF0000"/>
                  </a:solidFill>
                  <a:latin typeface="Zapf Dingbats" pitchFamily="-107" charset="2"/>
                  <a:ea typeface="新細明體" pitchFamily="-107" charset="-120"/>
                  <a:cs typeface="新細明體" pitchFamily="-107" charset="-120"/>
                </a:rPr>
                <a:t>★</a:t>
              </a:r>
              <a:endParaRPr lang="en-US" altLang="zh-TW" sz="2800">
                <a:solidFill>
                  <a:srgbClr val="FF0000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742199"/>
              </p:ext>
            </p:extLst>
          </p:nvPr>
        </p:nvGraphicFramePr>
        <p:xfrm>
          <a:off x="329367" y="3998565"/>
          <a:ext cx="34274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4" imgW="2146300" imgH="469900" progId="">
                  <p:embed/>
                </p:oleObj>
              </mc:Choice>
              <mc:Fallback>
                <p:oleObj name="Equation" r:id="rId4" imgW="21463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67" y="3998565"/>
                        <a:ext cx="3427413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06921"/>
              </p:ext>
            </p:extLst>
          </p:nvPr>
        </p:nvGraphicFramePr>
        <p:xfrm>
          <a:off x="5896506" y="4008091"/>
          <a:ext cx="27114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6" imgW="1549400" imgH="482600" progId="Equation.3">
                  <p:embed/>
                </p:oleObj>
              </mc:Choice>
              <mc:Fallback>
                <p:oleObj name="Equation" r:id="rId6" imgW="1549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506" y="4008091"/>
                        <a:ext cx="2711450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1182" y="4898529"/>
            <a:ext cx="8441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4D-LETKF can treat observations within a time window.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Including future observations (smoother)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Better treating frequent observations (satellites, radars, etc.)</a:t>
            </a:r>
          </a:p>
        </p:txBody>
      </p:sp>
    </p:spTree>
    <p:extLst>
      <p:ext uri="{BB962C8B-B14F-4D97-AF65-F5344CB8AC3E}">
        <p14:creationId xmlns:p14="http://schemas.microsoft.com/office/powerpoint/2010/main" val="998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 has an impact.</a:t>
            </a:r>
            <a:endParaRPr lang="en-US" altLang="ja-JP" dirty="0"/>
          </a:p>
        </p:txBody>
      </p:sp>
      <p:pic>
        <p:nvPicPr>
          <p:cNvPr id="865284" name="Picture 4" descr="20040018_s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r="44887" b="9528"/>
          <a:stretch>
            <a:fillRect/>
          </a:stretch>
        </p:blipFill>
        <p:spPr bwMode="auto">
          <a:xfrm>
            <a:off x="115858" y="1353738"/>
            <a:ext cx="4420090" cy="41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5285" name="Picture 5" descr="20040018_letk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r="44887" b="9528"/>
          <a:stretch>
            <a:fillRect/>
          </a:stretch>
        </p:blipFill>
        <p:spPr bwMode="auto">
          <a:xfrm>
            <a:off x="4535948" y="1353962"/>
            <a:ext cx="4420090" cy="41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538163" y="1045966"/>
            <a:ext cx="399778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JMA operational </a:t>
            </a:r>
            <a:r>
              <a:rPr lang="en-US" altLang="ja-JP" sz="2400" dirty="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5714025" y="1045966"/>
            <a:ext cx="254909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under </a:t>
            </a:r>
            <a:r>
              <a:rPr lang="en-US" altLang="ja-JP" sz="2400" dirty="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1713" y="5733256"/>
            <a:ext cx="5905591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Using the same NWP model and observations.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matters!</a:t>
            </a:r>
            <a:endParaRPr lang="ja-JP" altLang="en-US" sz="2400" b="1" dirty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007604" y="4430787"/>
            <a:ext cx="504056" cy="14401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683568" y="4682815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 Black" pitchFamily="34" charset="0"/>
              </a:rPr>
              <a:t>OBS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6192180" y="4142755"/>
            <a:ext cx="504056" cy="14401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868144" y="4394783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 Black" pitchFamily="34" charset="0"/>
              </a:rPr>
              <a:t>OBS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1835696" y="3890727"/>
            <a:ext cx="720080" cy="2160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2483768" y="3674703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</a:rPr>
              <a:t>FCST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6588224" y="3674703"/>
            <a:ext cx="648072" cy="2160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7164288" y="3458679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</a:rPr>
              <a:t>FCST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128" y="5350289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 smtClean="0">
                <a:solidFill>
                  <a:srgbClr val="000000"/>
                </a:solidFill>
              </a:rPr>
              <a:t>Miyoshi and Sato (2007)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893" y="764704"/>
            <a:ext cx="2340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Arial Black" pitchFamily="34" charset="0"/>
              </a:rPr>
              <a:t>SV w/ 4D-Var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3684" y="764703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Arial Black" pitchFamily="34" charset="0"/>
              </a:rPr>
              <a:t>LETKF</a:t>
            </a:r>
          </a:p>
        </p:txBody>
      </p:sp>
    </p:spTree>
    <p:extLst>
      <p:ext uri="{BB962C8B-B14F-4D97-AF65-F5344CB8AC3E}">
        <p14:creationId xmlns:p14="http://schemas.microsoft.com/office/powerpoint/2010/main" val="22207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JECTORI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r="7712" b="52157"/>
          <a:stretch/>
        </p:blipFill>
        <p:spPr>
          <a:xfrm>
            <a:off x="-1" y="908720"/>
            <a:ext cx="7663913" cy="2919855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 bwMode="auto">
          <a:xfrm>
            <a:off x="100805" y="781357"/>
            <a:ext cx="6461710" cy="43020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DA can find optimal model parameters.</a:t>
            </a:r>
            <a:endParaRPr kumimoji="1" lang="ja-JP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749895"/>
            <a:ext cx="656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6600"/>
                </a:solidFill>
              </a:rPr>
              <a:t>Sensitivity to the model parameters (a real TC case)</a:t>
            </a:r>
            <a:endParaRPr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34629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sensitive</a:t>
            </a:r>
            <a:endParaRPr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267" y="134629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sensitive</a:t>
            </a:r>
            <a:endParaRPr lang="ja-JP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267" y="3141932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FF"/>
                </a:solidFill>
              </a:rPr>
              <a:t>Sensible heat flux parameter</a:t>
            </a:r>
            <a:endParaRPr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6919" y="3141111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FF"/>
                </a:solidFill>
              </a:rPr>
              <a:t>Latent heat flux parameter</a:t>
            </a:r>
            <a:endParaRPr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62515" y="781356"/>
            <a:ext cx="2581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 smtClean="0">
                <a:solidFill>
                  <a:srgbClr val="000000"/>
                </a:solidFill>
              </a:rPr>
              <a:t>Ruiz and Miyoshi (2012)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6660232" y="2204864"/>
            <a:ext cx="248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006600"/>
                </a:solidFill>
              </a:rPr>
              <a:t>Find optimal parameters using observations</a:t>
            </a:r>
            <a:endParaRPr lang="ja-JP" alt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JECTORI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r="7712" b="52157"/>
          <a:stretch/>
        </p:blipFill>
        <p:spPr>
          <a:xfrm>
            <a:off x="-1" y="908720"/>
            <a:ext cx="7663913" cy="29198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107504" y="3876614"/>
            <a:ext cx="3024336" cy="120062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DA can find optimal model parameters.</a:t>
            </a:r>
            <a:endParaRPr kumimoji="1" lang="ja-JP" altLang="en-US" sz="3600" dirty="0"/>
          </a:p>
        </p:txBody>
      </p:sp>
      <p:pic>
        <p:nvPicPr>
          <p:cNvPr id="2050" name="Picture 2" descr="C:\Users\miyoshi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28" y="3914209"/>
            <a:ext cx="5389729" cy="29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876910"/>
            <a:ext cx="318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6600"/>
                </a:solidFill>
              </a:rPr>
              <a:t>Parameter estimation with an </a:t>
            </a:r>
            <a:r>
              <a:rPr lang="en-US" altLang="ja-JP" sz="2400" dirty="0" err="1" smtClean="0">
                <a:solidFill>
                  <a:srgbClr val="006600"/>
                </a:solidFill>
              </a:rPr>
              <a:t>EnKF</a:t>
            </a:r>
            <a:endParaRPr lang="en-US" altLang="ja-JP" sz="2400" dirty="0" smtClean="0">
              <a:solidFill>
                <a:srgbClr val="0066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6600"/>
                </a:solidFill>
              </a:rPr>
              <a:t>(idealized experiments)</a:t>
            </a:r>
            <a:endParaRPr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34629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sensitive</a:t>
            </a:r>
            <a:endParaRPr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267" y="134629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sensitive</a:t>
            </a:r>
            <a:endParaRPr lang="ja-JP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267" y="3141932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FF"/>
                </a:solidFill>
              </a:rPr>
              <a:t>Sensible heat flux parameter</a:t>
            </a:r>
            <a:endParaRPr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6919" y="3141111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FF"/>
                </a:solidFill>
              </a:rPr>
              <a:t>Latent heat flux parameter</a:t>
            </a:r>
            <a:endParaRPr lang="ja-JP" altLang="en-US" sz="2000" dirty="0">
              <a:solidFill>
                <a:srgbClr val="FF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242262" y="4717505"/>
            <a:ext cx="589693" cy="2956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288628" y="5229200"/>
            <a:ext cx="543327" cy="570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326353" y="504453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Bad initial values</a:t>
            </a:r>
            <a:endParaRPr lang="ja-JP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42262" y="5445224"/>
            <a:ext cx="589693" cy="2977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68936" y="6021288"/>
            <a:ext cx="335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Accurate and stable estimates after spin-up</a:t>
            </a:r>
            <a:endParaRPr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19447" y="4547256"/>
            <a:ext cx="169658" cy="17606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19447" y="5227732"/>
            <a:ext cx="169658" cy="17606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919447" y="5743017"/>
            <a:ext cx="169658" cy="17606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285911" y="4541443"/>
            <a:ext cx="169658" cy="17606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285911" y="5227470"/>
            <a:ext cx="169658" cy="17606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285911" y="5715591"/>
            <a:ext cx="169658" cy="17606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188579" y="3876614"/>
            <a:ext cx="180020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14275" y="387661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</a:rPr>
              <a:t>: true value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274588" y="4061280"/>
            <a:ext cx="5804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660232" y="2204864"/>
            <a:ext cx="248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rgbClr val="006600"/>
                </a:solidFill>
              </a:rPr>
              <a:t>Find optimal parameters using observations</a:t>
            </a:r>
            <a:endParaRPr lang="ja-JP" altLang="en-US" sz="20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0741" y="3806923"/>
            <a:ext cx="252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FF"/>
                </a:solidFill>
              </a:rPr>
              <a:t>Time-varying parameters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62515" y="781356"/>
            <a:ext cx="2581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 smtClean="0">
                <a:solidFill>
                  <a:srgbClr val="000000"/>
                </a:solidFill>
              </a:rPr>
              <a:t>Ruiz and Miyoshi (2012)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0805" y="781357"/>
            <a:ext cx="6461710" cy="43020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04" y="749895"/>
            <a:ext cx="656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6600"/>
                </a:solidFill>
              </a:rPr>
              <a:t>Sensitivity to the model parameters (a real TC case)</a:t>
            </a:r>
            <a:endParaRPr lang="ja-JP" alt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 bwMode="auto">
          <a:xfrm>
            <a:off x="2411760" y="4856483"/>
            <a:ext cx="4320480" cy="1740869"/>
          </a:xfrm>
          <a:prstGeom prst="irregularSeal2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71682" name="Picture 2" descr="C:\Users\miyoshi\Desktop\Picture1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19" y="5080716"/>
            <a:ext cx="3672761" cy="114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 smtClean="0"/>
              <a:t>DA gives feedback about observations.</a:t>
            </a:r>
            <a:endParaRPr kumimoji="1" lang="ja-JP" alt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418787" y="864978"/>
            <a:ext cx="6306535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Estimated impact of observations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(from NCEP Global Forecasting System,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Y. Ota 2012</a:t>
            </a:r>
            <a:r>
              <a:rPr lang="en-US" altLang="ja-JP" sz="2000" dirty="0" smtClean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ja-JP" altLang="en-US" sz="2000" dirty="0">
              <a:solidFill>
                <a:srgbClr val="0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>
            <a:off x="4083494" y="5276307"/>
            <a:ext cx="864096" cy="393127"/>
          </a:xfrm>
          <a:prstGeom prst="leftRightArrow">
            <a:avLst/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1882" y="5334370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two-way</a:t>
            </a:r>
            <a:endParaRPr lang="ja-JP" altLang="en-US" sz="12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8" name="Picture 2" descr="C:\user-docs\EnKF\FSO_data\GFS_cycle\EnSRFnew2\AMSUA\impact_AMSUAtotal_moist.png"/>
          <p:cNvPicPr>
            <a:picLocks noChangeAspect="1" noChangeArrowheads="1"/>
          </p:cNvPicPr>
          <p:nvPr/>
        </p:nvPicPr>
        <p:blipFill>
          <a:blip r:embed="rId4" cstate="print"/>
          <a:srcRect l="2400" t="8000" r="3600" b="4800"/>
          <a:stretch>
            <a:fillRect/>
          </a:stretch>
        </p:blipFill>
        <p:spPr bwMode="auto">
          <a:xfrm>
            <a:off x="0" y="1716891"/>
            <a:ext cx="4512564" cy="313959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7567" y="1740079"/>
            <a:ext cx="3290837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 Black" pitchFamily="34" charset="0"/>
              </a:rPr>
              <a:t>AMSU-A (Satellite)</a:t>
            </a:r>
            <a:endParaRPr lang="ja-JP" altLang="en-US" sz="24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0" name="Picture 2" descr="C:\user-docs\EnKF\FSO_data\GFS_cycle\EnSRFnew2\Global\total_impact.png"/>
          <p:cNvPicPr>
            <a:picLocks noChangeAspect="1" noChangeArrowheads="1"/>
          </p:cNvPicPr>
          <p:nvPr/>
        </p:nvPicPr>
        <p:blipFill>
          <a:blip r:embed="rId5" cstate="print"/>
          <a:srcRect l="4561" t="4840" r="11401" b="8067"/>
          <a:stretch>
            <a:fillRect/>
          </a:stretch>
        </p:blipFill>
        <p:spPr bwMode="auto">
          <a:xfrm>
            <a:off x="4608071" y="1723622"/>
            <a:ext cx="4009146" cy="293608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23322" y="1740079"/>
            <a:ext cx="255473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 Black" pitchFamily="34" charset="0"/>
              </a:rPr>
              <a:t>RAOB (In-situ)</a:t>
            </a:r>
            <a:endParaRPr lang="ja-JP" altLang="en-US" sz="24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8099768" y="2235043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 sz="2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8129424" y="3839997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 sz="2000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0305" y="430572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666" y="430572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228" y="4656210"/>
            <a:ext cx="2262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(Courtesy of Y. Ota)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miyoshi\My Documents\Downloads\C-130.png"/>
          <p:cNvPicPr>
            <a:picLocks noChangeAspect="1" noChangeArrowheads="1"/>
          </p:cNvPicPr>
          <p:nvPr/>
        </p:nvPicPr>
        <p:blipFill>
          <a:blip r:embed="rId2" cstate="print"/>
          <a:srcRect l="17197" r="14173"/>
          <a:stretch>
            <a:fillRect/>
          </a:stretch>
        </p:blipFill>
        <p:spPr bwMode="auto">
          <a:xfrm>
            <a:off x="4385065" y="1340768"/>
            <a:ext cx="4758935" cy="5200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 of WC-130J </a:t>
            </a:r>
            <a:r>
              <a:rPr kumimoji="1" lang="en-US" altLang="ja-JP" dirty="0" err="1" smtClean="0"/>
              <a:t>dropsondes</a:t>
            </a:r>
            <a:endParaRPr kumimoji="1" lang="ja-JP" altLang="en-US" dirty="0"/>
          </a:p>
        </p:txBody>
      </p:sp>
      <p:pic>
        <p:nvPicPr>
          <p:cNvPr id="4" name="Picture 2" descr="/tparc_2008/research/usaf_c130/20080910/research.USAF_C130.200809102230.mapflt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72816"/>
            <a:ext cx="4296334" cy="40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07454" y="745610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 smtClean="0">
                <a:solidFill>
                  <a:srgbClr val="000000"/>
                </a:solidFill>
              </a:rPr>
              <a:t>Kunii and Miyoshi (2012)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795" y="1196751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lang="ja-JP" altLang="en-US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6237312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lang="ja-JP" altLang="en-US" sz="2400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5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Assimilation of satellite data</a:t>
            </a:r>
            <a:endParaRPr kumimoji="1" lang="ja-JP" altLang="en-US" dirty="0"/>
          </a:p>
        </p:txBody>
      </p:sp>
      <p:pic>
        <p:nvPicPr>
          <p:cNvPr id="1026" name="Picture 2" descr="C:\Users\miyoshi\Desktop\200809120000_L500_ct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" y="18606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yoshi\Desktop\200809120000_L500_air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4662134" y="1860600"/>
            <a:ext cx="448843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 rot="20745720">
            <a:off x="7406973" y="2112803"/>
            <a:ext cx="1229319" cy="3317927"/>
          </a:xfrm>
          <a:prstGeom prst="ellipse">
            <a:avLst/>
          </a:prstGeom>
          <a:noFill/>
          <a:ln w="317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44171"/>
              </p:ext>
            </p:extLst>
          </p:nvPr>
        </p:nvGraphicFramePr>
        <p:xfrm>
          <a:off x="256414" y="908720"/>
          <a:ext cx="86409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CTRL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AIRS: Atmospheric Infrared Sounder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Conventional (NCEP PREPBUFR)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Conv.</a:t>
                      </a:r>
                      <a:r>
                        <a:rPr kumimoji="1" lang="en-US" altLang="ja-JP" baseline="0" dirty="0" smtClean="0"/>
                        <a:t> + AIRS retrievals (AIRX2RET - T, q)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65808" y="5646438"/>
            <a:ext cx="697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Larger inflation is estimated due to the AIRS data.</a:t>
            </a:r>
            <a:endParaRPr lang="ja-JP" altLang="en-US" sz="2400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668344" y="5301208"/>
            <a:ext cx="36004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71530" y="6108103"/>
            <a:ext cx="855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  <a:latin typeface="ＭＳ Ｐゴシック"/>
                <a:cs typeface="Arial Unicode MS" pitchFamily="50" charset="-128"/>
              </a:rPr>
              <a:t>Adaptive </a:t>
            </a:r>
            <a:r>
              <a:rPr lang="en-US" altLang="ja-JP" sz="2400" dirty="0">
                <a:solidFill>
                  <a:srgbClr val="FF0000"/>
                </a:solidFill>
                <a:latin typeface="ＭＳ Ｐゴシック"/>
                <a:cs typeface="Arial Unicode MS" pitchFamily="50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latin typeface="ＭＳ Ｐゴシック"/>
                <a:cs typeface="Arial Unicode MS" pitchFamily="50" charset="-128"/>
              </a:rPr>
              <a:t>nflation method was newly developed </a:t>
            </a:r>
            <a:r>
              <a:rPr lang="en-US" altLang="ja-JP" sz="2000" i="1" dirty="0" smtClean="0">
                <a:solidFill>
                  <a:srgbClr val="FF0000"/>
                </a:solidFill>
                <a:latin typeface="ＭＳ Ｐゴシック"/>
                <a:cs typeface="Arial Unicode MS" pitchFamily="50" charset="-128"/>
              </a:rPr>
              <a:t>(Miyoshi 2011)</a:t>
            </a:r>
            <a:r>
              <a:rPr lang="en-US" altLang="ja-JP" sz="2400" dirty="0" smtClean="0">
                <a:solidFill>
                  <a:srgbClr val="FF0000"/>
                </a:solidFill>
                <a:latin typeface="ＭＳ Ｐゴシック"/>
                <a:cs typeface="Arial Unicode MS" pitchFamily="50" charset="-128"/>
              </a:rPr>
              <a:t>.</a:t>
            </a:r>
            <a:endParaRPr lang="ja-JP" altLang="en-US" sz="2400" dirty="0">
              <a:solidFill>
                <a:srgbClr val="FF0000"/>
              </a:solidFill>
              <a:latin typeface="ＭＳ Ｐゴシック"/>
              <a:cs typeface="Arial Unicode MS" pitchFamily="50" charset="-128"/>
            </a:endParaRPr>
          </a:p>
        </p:txBody>
      </p:sp>
      <p:cxnSp>
        <p:nvCxnSpPr>
          <p:cNvPr id="11" name="Straight Connector 10"/>
          <p:cNvCxnSpPr>
            <a:stCxn id="7" idx="0"/>
          </p:cNvCxnSpPr>
          <p:nvPr/>
        </p:nvCxnSpPr>
        <p:spPr bwMode="auto">
          <a:xfrm flipH="1">
            <a:off x="4572000" y="908720"/>
            <a:ext cx="4894" cy="466663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953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8236024" cy="762000"/>
          </a:xfrm>
        </p:spPr>
        <p:txBody>
          <a:bodyPr/>
          <a:lstStyle/>
          <a:p>
            <a:r>
              <a:rPr lang="en-US" altLang="ja-JP" dirty="0" smtClean="0"/>
              <a:t>AIRS impact on TC forecasts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564" y="599170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TC </a:t>
            </a:r>
            <a:r>
              <a:rPr lang="en-US" altLang="ja-JP" sz="2400" dirty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sz="24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rack forecasts for Typhoon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Sinlaku</a:t>
            </a:r>
            <a:r>
              <a:rPr lang="en-US" altLang="ja-JP" sz="24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(2008) were significantly better, particularly in longer leads.</a:t>
            </a:r>
          </a:p>
        </p:txBody>
      </p:sp>
      <p:pic>
        <p:nvPicPr>
          <p:cNvPr id="307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746933"/>
            <a:ext cx="7596844" cy="52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1176362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~28 samples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 flipV="1">
            <a:off x="4923057" y="5229200"/>
            <a:ext cx="1089103" cy="5498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23528" y="5548262"/>
            <a:ext cx="459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6600"/>
                </a:solidFill>
              </a:rPr>
              <a:t>Too deep to resolve by 60-km WRF</a:t>
            </a:r>
            <a:endParaRPr lang="ja-JP" altLang="en-US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new idea on </a:t>
            </a:r>
            <a:r>
              <a:rPr kumimoji="1" lang="en-US" altLang="ja-JP" dirty="0" err="1" smtClean="0"/>
              <a:t>multiscale</a:t>
            </a:r>
            <a:r>
              <a:rPr kumimoji="1" lang="en-US" altLang="ja-JP" dirty="0" smtClean="0"/>
              <a:t> treatment</a:t>
            </a:r>
            <a:endParaRPr kumimoji="1" lang="ja-JP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0827"/>
            <a:ext cx="432984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7395"/>
            <a:ext cx="347043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47043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カギ線コネクタ 5"/>
          <p:cNvCxnSpPr>
            <a:stCxn id="8197" idx="3"/>
            <a:endCxn id="8195" idx="1"/>
          </p:cNvCxnSpPr>
          <p:nvPr/>
        </p:nvCxnSpPr>
        <p:spPr bwMode="auto">
          <a:xfrm>
            <a:off x="3721953" y="2348720"/>
            <a:ext cx="922055" cy="1472107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カギ線コネクタ 7"/>
          <p:cNvCxnSpPr>
            <a:stCxn id="8196" idx="3"/>
            <a:endCxn id="8195" idx="1"/>
          </p:cNvCxnSpPr>
          <p:nvPr/>
        </p:nvCxnSpPr>
        <p:spPr bwMode="auto">
          <a:xfrm flipV="1">
            <a:off x="3721953" y="3820827"/>
            <a:ext cx="922055" cy="1436568"/>
          </a:xfrm>
          <a:prstGeom prst="bentConnector3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270408" y="908720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Smaller scale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4039" y="3820827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Larger scale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559162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Multiscale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analysis</a:t>
            </a:r>
            <a:endParaRPr kumimoji="1" lang="ja-JP" alt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星 5 11"/>
          <p:cNvSpPr/>
          <p:nvPr/>
        </p:nvSpPr>
        <p:spPr bwMode="auto">
          <a:xfrm>
            <a:off x="4283968" y="908720"/>
            <a:ext cx="216024" cy="230832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11383" y="83947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Observation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594928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Observations were used more effectively, and analysis accuracy was much improved.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04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Improvements at all scales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836712"/>
            <a:ext cx="660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FF"/>
                </a:solidFill>
              </a:rPr>
              <a:t>Successfully reducing the errors at almost all scales.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71" t="13524" r="1029" b="2631"/>
          <a:stretch/>
        </p:blipFill>
        <p:spPr bwMode="auto">
          <a:xfrm>
            <a:off x="496280" y="1952598"/>
            <a:ext cx="7488833" cy="45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3520618" y="6118133"/>
            <a:ext cx="20904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Wave number</a:t>
            </a:r>
            <a:endParaRPr lang="ja-JP" alt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8929" y="1490933"/>
            <a:ext cx="763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1-month average global analysis error power spectrum</a:t>
            </a:r>
            <a:endParaRPr lang="ja-JP" alt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74600" y="2245058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500-km localization standard LETKF</a:t>
            </a: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5856" y="3609917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500-1000-km dual-localization LETKF</a:t>
            </a:r>
            <a:endParaRPr lang="ja-JP" alt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>
            <a:off x="1547664" y="2564904"/>
            <a:ext cx="36004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2051720" y="289645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1000-km localization standard LETKF</a:t>
            </a:r>
            <a:endParaRPr lang="ja-JP" alt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>
            <a:off x="1667104" y="3212976"/>
            <a:ext cx="600640" cy="2494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線矢印コネクタ 15"/>
          <p:cNvCxnSpPr/>
          <p:nvPr/>
        </p:nvCxnSpPr>
        <p:spPr bwMode="auto">
          <a:xfrm flipH="1">
            <a:off x="2483768" y="3854541"/>
            <a:ext cx="812866" cy="2945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90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Let’s think about predictions.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What kind of forecast is reliable?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Thunderstorm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Seasonal forecast (warm summer this year?)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Ocean tide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Solar eclipse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Stock price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Who </a:t>
            </a:r>
            <a:r>
              <a:rPr lang="en-US" altLang="ja-JP" dirty="0" smtClean="0"/>
              <a:t>you will marry</a:t>
            </a:r>
            <a:endParaRPr lang="en-US" altLang="ja-JP" dirty="0"/>
          </a:p>
          <a:p>
            <a:pPr lvl="1"/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dirty="0">
                <a:solidFill>
                  <a:srgbClr val="0070C0"/>
                </a:solidFill>
              </a:rPr>
              <a:t>What characterizes the reliability of forecast</a:t>
            </a:r>
            <a:r>
              <a:rPr lang="en-US" altLang="ja-JP" dirty="0" smtClean="0">
                <a:solidFill>
                  <a:srgbClr val="0070C0"/>
                </a:solidFill>
              </a:rPr>
              <a:t>?</a:t>
            </a:r>
            <a:endParaRPr kumimoji="1" lang="en-US" altLang="ja-JP" dirty="0"/>
          </a:p>
          <a:p>
            <a:pPr marL="57150" indent="0">
              <a:buNone/>
            </a:pP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yoshi\Desktop\Picture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96" y="2923239"/>
            <a:ext cx="7309520" cy="393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Challenges with higher resolutions</a:t>
            </a:r>
            <a:endParaRPr kumimoji="1" lang="ja-JP" altLang="en-US" dirty="0"/>
          </a:p>
        </p:txBody>
      </p:sp>
      <p:pic>
        <p:nvPicPr>
          <p:cNvPr id="1026" name="Picture 2" descr="C:\Users\miyosh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1"/>
            <a:ext cx="2781506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1857" y="1196752"/>
            <a:ext cx="566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FF"/>
                </a:solidFill>
              </a:rPr>
              <a:t>Algorithmic design with arbitrary grid structures</a:t>
            </a:r>
            <a:endParaRPr lang="en-US" altLang="ja-JP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80" name="AutoShape 12"/>
          <p:cNvSpPr>
            <a:spLocks noChangeArrowheads="1"/>
          </p:cNvSpPr>
          <p:nvPr/>
        </p:nvSpPr>
        <p:spPr bwMode="auto">
          <a:xfrm>
            <a:off x="600221" y="1262079"/>
            <a:ext cx="7921625" cy="280769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Assimilation (DA)</a:t>
            </a:r>
            <a:endParaRPr lang="en-US" altLang="ja-JP" dirty="0"/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5692044" y="1334509"/>
            <a:ext cx="244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Numerical models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pic>
        <p:nvPicPr>
          <p:cNvPr id="672777" name="Picture 9" descr="全球格子（後白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9" y="1839334"/>
            <a:ext cx="1971675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1178693" y="1334509"/>
            <a:ext cx="1808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Observations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grpSp>
        <p:nvGrpSpPr>
          <p:cNvPr id="672782" name="Group 14"/>
          <p:cNvGrpSpPr>
            <a:grpSpLocks/>
          </p:cNvGrpSpPr>
          <p:nvPr/>
        </p:nvGrpSpPr>
        <p:grpSpPr bwMode="auto">
          <a:xfrm>
            <a:off x="1320947" y="1837746"/>
            <a:ext cx="1617664" cy="1951038"/>
            <a:chOff x="930" y="1570"/>
            <a:chExt cx="1019" cy="1229"/>
          </a:xfrm>
        </p:grpSpPr>
        <p:pic>
          <p:nvPicPr>
            <p:cNvPr id="67277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960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2779" name="Text Box 11"/>
            <p:cNvSpPr txBox="1">
              <a:spLocks noChangeArrowheads="1"/>
            </p:cNvSpPr>
            <p:nvPr/>
          </p:nvSpPr>
          <p:spPr bwMode="auto">
            <a:xfrm>
              <a:off x="1292" y="2568"/>
              <a:ext cx="6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</a:rPr>
                <a:t>©</a:t>
              </a:r>
              <a:r>
                <a:rPr lang="en-US" altLang="ja-JP" dirty="0" err="1">
                  <a:solidFill>
                    <a:srgbClr val="000000"/>
                  </a:solidFill>
                </a:rPr>
                <a:t>Vaisala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</p:grp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2824163" y="4437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672791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2"/>
          <a:stretch>
            <a:fillRect/>
          </a:stretch>
        </p:blipFill>
        <p:spPr bwMode="auto">
          <a:xfrm>
            <a:off x="2905271" y="2414009"/>
            <a:ext cx="30241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95" name="Text Box 27"/>
          <p:cNvSpPr txBox="1">
            <a:spLocks noChangeArrowheads="1"/>
          </p:cNvSpPr>
          <p:nvPr/>
        </p:nvSpPr>
        <p:spPr bwMode="auto">
          <a:xfrm>
            <a:off x="971550" y="4469072"/>
            <a:ext cx="7200850" cy="1384995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  <a:latin typeface="Verdana" pitchFamily="34" charset="0"/>
              </a:rPr>
              <a:t>Data </a:t>
            </a:r>
            <a:r>
              <a:rPr lang="en-US" altLang="ja-JP" sz="2800" b="1" dirty="0">
                <a:solidFill>
                  <a:srgbClr val="000000"/>
                </a:solidFill>
                <a:latin typeface="Verdana" pitchFamily="34" charset="0"/>
              </a:rPr>
              <a:t>a</a:t>
            </a:r>
            <a:r>
              <a:rPr lang="en-US" altLang="ja-JP" sz="2800" b="1" dirty="0" smtClean="0">
                <a:solidFill>
                  <a:srgbClr val="000000"/>
                </a:solidFill>
                <a:latin typeface="Verdana" pitchFamily="34" charset="0"/>
              </a:rPr>
              <a:t>ssimilation best combines observations and a model, and brings synergy.</a:t>
            </a:r>
            <a:endParaRPr lang="en-US" altLang="ja-JP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2253" y="1988062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FF0000"/>
                </a:solidFill>
                <a:latin typeface="Verdana" pitchFamily="34" charset="0"/>
              </a:rPr>
              <a:t>Data Assimilation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5854067"/>
            <a:ext cx="6500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Tackling predictability of chaotic dynamical systems,</a:t>
            </a:r>
          </a:p>
          <a:p>
            <a:r>
              <a:rPr kumimoji="1" lang="en-US" altLang="ja-JP" dirty="0" smtClean="0"/>
              <a:t>Model parameter optimization, observing network optimization, etc.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e 71"/>
          <p:cNvSpPr/>
          <p:nvPr/>
        </p:nvSpPr>
        <p:spPr bwMode="auto">
          <a:xfrm>
            <a:off x="971600" y="836712"/>
            <a:ext cx="7200800" cy="5832647"/>
          </a:xfrm>
          <a:prstGeom prst="pie">
            <a:avLst>
              <a:gd name="adj1" fmla="val 21501269"/>
              <a:gd name="adj2" fmla="val 6779286"/>
            </a:avLst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186" name="Straight Arrow Connector 185"/>
          <p:cNvCxnSpPr>
            <a:endCxn id="177" idx="1"/>
          </p:cNvCxnSpPr>
          <p:nvPr/>
        </p:nvCxnSpPr>
        <p:spPr bwMode="auto">
          <a:xfrm>
            <a:off x="4572000" y="3753033"/>
            <a:ext cx="2521650" cy="8882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89" name="Straight Arrow Connector 188"/>
          <p:cNvCxnSpPr>
            <a:endCxn id="176" idx="1"/>
          </p:cNvCxnSpPr>
          <p:nvPr/>
        </p:nvCxnSpPr>
        <p:spPr bwMode="auto">
          <a:xfrm>
            <a:off x="4572000" y="3753033"/>
            <a:ext cx="2232248" cy="2861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26" name="Pie 25"/>
          <p:cNvSpPr/>
          <p:nvPr/>
        </p:nvSpPr>
        <p:spPr bwMode="auto">
          <a:xfrm>
            <a:off x="971600" y="836710"/>
            <a:ext cx="7200800" cy="5832647"/>
          </a:xfrm>
          <a:prstGeom prst="pie">
            <a:avLst>
              <a:gd name="adj1" fmla="val 6642991"/>
              <a:gd name="adj2" fmla="val 9327077"/>
            </a:avLst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8" name="Pie 17"/>
          <p:cNvSpPr/>
          <p:nvPr/>
        </p:nvSpPr>
        <p:spPr bwMode="auto">
          <a:xfrm>
            <a:off x="971600" y="836711"/>
            <a:ext cx="7200800" cy="5832647"/>
          </a:xfrm>
          <a:prstGeom prst="pie">
            <a:avLst>
              <a:gd name="adj1" fmla="val 12307871"/>
              <a:gd name="adj2" fmla="val 478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6" name="Pie 5"/>
          <p:cNvSpPr/>
          <p:nvPr/>
        </p:nvSpPr>
        <p:spPr bwMode="auto">
          <a:xfrm>
            <a:off x="971600" y="836712"/>
            <a:ext cx="7200800" cy="5832647"/>
          </a:xfrm>
          <a:prstGeom prst="pie">
            <a:avLst>
              <a:gd name="adj1" fmla="val 9167507"/>
              <a:gd name="adj2" fmla="val 12719112"/>
            </a:avLst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71719" name="Straight Arrow Connector 71718"/>
          <p:cNvCxnSpPr>
            <a:endCxn id="12" idx="2"/>
          </p:cNvCxnSpPr>
          <p:nvPr/>
        </p:nvCxnSpPr>
        <p:spPr bwMode="auto">
          <a:xfrm flipV="1">
            <a:off x="4572000" y="2970297"/>
            <a:ext cx="576064" cy="788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3" name="Straight Arrow Connector 112"/>
          <p:cNvCxnSpPr>
            <a:endCxn id="23" idx="2"/>
          </p:cNvCxnSpPr>
          <p:nvPr/>
        </p:nvCxnSpPr>
        <p:spPr bwMode="auto">
          <a:xfrm flipV="1">
            <a:off x="4572000" y="2239289"/>
            <a:ext cx="702886" cy="1519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7" name="Straight Arrow Connector 116"/>
          <p:cNvCxnSpPr>
            <a:endCxn id="24" idx="2"/>
          </p:cNvCxnSpPr>
          <p:nvPr/>
        </p:nvCxnSpPr>
        <p:spPr bwMode="auto">
          <a:xfrm flipV="1">
            <a:off x="4572000" y="1484784"/>
            <a:ext cx="828092" cy="22682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0" name="Straight Arrow Connector 119"/>
          <p:cNvCxnSpPr>
            <a:endCxn id="28" idx="1"/>
          </p:cNvCxnSpPr>
          <p:nvPr/>
        </p:nvCxnSpPr>
        <p:spPr bwMode="auto">
          <a:xfrm flipV="1">
            <a:off x="4572000" y="2551576"/>
            <a:ext cx="1994794" cy="12014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3" name="Straight Arrow Connector 122"/>
          <p:cNvCxnSpPr>
            <a:endCxn id="25" idx="1"/>
          </p:cNvCxnSpPr>
          <p:nvPr/>
        </p:nvCxnSpPr>
        <p:spPr bwMode="auto">
          <a:xfrm flipV="1">
            <a:off x="4572000" y="3367243"/>
            <a:ext cx="2576890" cy="385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6" name="Straight Arrow Connector 125"/>
          <p:cNvCxnSpPr>
            <a:endCxn id="20" idx="0"/>
          </p:cNvCxnSpPr>
          <p:nvPr/>
        </p:nvCxnSpPr>
        <p:spPr bwMode="auto">
          <a:xfrm>
            <a:off x="4572000" y="3759177"/>
            <a:ext cx="1152128" cy="23938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9" name="Straight Arrow Connector 128"/>
          <p:cNvCxnSpPr>
            <a:endCxn id="71" idx="0"/>
          </p:cNvCxnSpPr>
          <p:nvPr/>
        </p:nvCxnSpPr>
        <p:spPr bwMode="auto">
          <a:xfrm>
            <a:off x="4572000" y="3759177"/>
            <a:ext cx="1131558" cy="10567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2" name="Straight Arrow Connector 131"/>
          <p:cNvCxnSpPr>
            <a:endCxn id="21" idx="0"/>
          </p:cNvCxnSpPr>
          <p:nvPr/>
        </p:nvCxnSpPr>
        <p:spPr bwMode="auto">
          <a:xfrm>
            <a:off x="4572000" y="3759177"/>
            <a:ext cx="1069344" cy="17156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7" name="Straight Arrow Connector 136"/>
          <p:cNvCxnSpPr>
            <a:endCxn id="19" idx="0"/>
          </p:cNvCxnSpPr>
          <p:nvPr/>
        </p:nvCxnSpPr>
        <p:spPr bwMode="auto">
          <a:xfrm flipH="1">
            <a:off x="3029998" y="3759177"/>
            <a:ext cx="1542002" cy="12338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0" name="Straight Arrow Connector 139"/>
          <p:cNvCxnSpPr>
            <a:endCxn id="14" idx="3"/>
          </p:cNvCxnSpPr>
          <p:nvPr/>
        </p:nvCxnSpPr>
        <p:spPr bwMode="auto">
          <a:xfrm flipH="1">
            <a:off x="2411760" y="3759177"/>
            <a:ext cx="2160240" cy="316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3" name="Straight Arrow Connector 142"/>
          <p:cNvCxnSpPr>
            <a:endCxn id="22" idx="2"/>
          </p:cNvCxnSpPr>
          <p:nvPr/>
        </p:nvCxnSpPr>
        <p:spPr bwMode="auto">
          <a:xfrm flipH="1" flipV="1">
            <a:off x="3183461" y="2989215"/>
            <a:ext cx="1388539" cy="7638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6" name="Straight Arrow Connector 145"/>
          <p:cNvCxnSpPr>
            <a:endCxn id="27" idx="3"/>
          </p:cNvCxnSpPr>
          <p:nvPr/>
        </p:nvCxnSpPr>
        <p:spPr bwMode="auto">
          <a:xfrm flipH="1" flipV="1">
            <a:off x="1547664" y="3221093"/>
            <a:ext cx="3024336" cy="531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9" name="Straight Arrow Connector 148"/>
          <p:cNvCxnSpPr>
            <a:endCxn id="16" idx="3"/>
          </p:cNvCxnSpPr>
          <p:nvPr/>
        </p:nvCxnSpPr>
        <p:spPr bwMode="auto">
          <a:xfrm flipH="1" flipV="1">
            <a:off x="2298971" y="2052158"/>
            <a:ext cx="2273029" cy="1700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52" name="Straight Arrow Connector 151"/>
          <p:cNvCxnSpPr>
            <a:endCxn id="15" idx="2"/>
          </p:cNvCxnSpPr>
          <p:nvPr/>
        </p:nvCxnSpPr>
        <p:spPr bwMode="auto">
          <a:xfrm flipH="1" flipV="1">
            <a:off x="3207005" y="1491134"/>
            <a:ext cx="1364995" cy="22619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Expanding collaborations</a:t>
            </a:r>
            <a:endParaRPr kumimoji="1" lang="ja-JP" alt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2466241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WRF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59632" y="3824099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30941" y="987078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46843" y="1800130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CFES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214482" y="4992982"/>
            <a:ext cx="163103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Mars GCM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32412" y="6153003"/>
            <a:ext cx="178343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MRI </a:t>
            </a:r>
            <a:r>
              <a:rPr lang="en-US" altLang="ja-JP" sz="24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320910" y="5474841"/>
            <a:ext cx="264086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err="1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U.Tokyo</a:t>
            </a: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 Aerosol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79533" y="2485159"/>
            <a:ext cx="1807855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WRF-ROMS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446794" y="1735233"/>
            <a:ext cx="1656184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JMA MSM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72000" y="980728"/>
            <a:ext cx="1656184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JMA GSM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148890" y="3115215"/>
            <a:ext cx="98049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GFS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2969065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OFES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66794" y="2299548"/>
            <a:ext cx="214468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CPTEC Brazil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89115" y="5560639"/>
            <a:ext cx="288032" cy="3748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89115" y="6109873"/>
            <a:ext cx="288032" cy="3931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5139" y="5517232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:Existing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5139" y="6075639"/>
            <a:ext cx="4276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:Possible future expansion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5" name="Curved Connector 44"/>
          <p:cNvCxnSpPr>
            <a:stCxn id="22" idx="3"/>
            <a:endCxn id="12" idx="1"/>
          </p:cNvCxnSpPr>
          <p:nvPr/>
        </p:nvCxnSpPr>
        <p:spPr bwMode="auto">
          <a:xfrm flipV="1">
            <a:off x="4087388" y="2718269"/>
            <a:ext cx="484612" cy="18918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urved Connector 46"/>
          <p:cNvCxnSpPr>
            <a:stCxn id="22" idx="1"/>
            <a:endCxn id="14" idx="0"/>
          </p:cNvCxnSpPr>
          <p:nvPr/>
        </p:nvCxnSpPr>
        <p:spPr bwMode="auto">
          <a:xfrm rot="10800000" flipV="1">
            <a:off x="1835697" y="2737187"/>
            <a:ext cx="443837" cy="108691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urved Connector 48"/>
          <p:cNvCxnSpPr>
            <a:stCxn id="27" idx="0"/>
            <a:endCxn id="16" idx="1"/>
          </p:cNvCxnSpPr>
          <p:nvPr/>
        </p:nvCxnSpPr>
        <p:spPr bwMode="auto">
          <a:xfrm rot="5400000" flipH="1" flipV="1">
            <a:off x="600768" y="2422991"/>
            <a:ext cx="916907" cy="17524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urved Connector 55"/>
          <p:cNvCxnSpPr>
            <a:stCxn id="16" idx="0"/>
            <a:endCxn id="15" idx="1"/>
          </p:cNvCxnSpPr>
          <p:nvPr/>
        </p:nvCxnSpPr>
        <p:spPr bwMode="auto">
          <a:xfrm rot="5400000" flipH="1" flipV="1">
            <a:off x="1896412" y="1065601"/>
            <a:ext cx="561024" cy="908034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urved Connector 58"/>
          <p:cNvCxnSpPr>
            <a:stCxn id="24" idx="3"/>
            <a:endCxn id="23" idx="3"/>
          </p:cNvCxnSpPr>
          <p:nvPr/>
        </p:nvCxnSpPr>
        <p:spPr bwMode="auto">
          <a:xfrm flipH="1">
            <a:off x="6102978" y="1232756"/>
            <a:ext cx="125206" cy="754505"/>
          </a:xfrm>
          <a:prstGeom prst="curvedConnector3">
            <a:avLst>
              <a:gd name="adj1" fmla="val -182579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Curved Connector 60"/>
          <p:cNvCxnSpPr>
            <a:stCxn id="23" idx="3"/>
            <a:endCxn id="12" idx="3"/>
          </p:cNvCxnSpPr>
          <p:nvPr/>
        </p:nvCxnSpPr>
        <p:spPr bwMode="auto">
          <a:xfrm flipH="1">
            <a:off x="5724128" y="1987261"/>
            <a:ext cx="378850" cy="731008"/>
          </a:xfrm>
          <a:prstGeom prst="curvedConnector3">
            <a:avLst>
              <a:gd name="adj1" fmla="val -60341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80" name="Curved Connector 71679"/>
          <p:cNvCxnSpPr>
            <a:stCxn id="28" idx="0"/>
            <a:endCxn id="24" idx="3"/>
          </p:cNvCxnSpPr>
          <p:nvPr/>
        </p:nvCxnSpPr>
        <p:spPr bwMode="auto">
          <a:xfrm rot="16200000" flipV="1">
            <a:off x="6400264" y="1060676"/>
            <a:ext cx="1066792" cy="141095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83" name="Curved Connector 71682"/>
          <p:cNvCxnSpPr>
            <a:stCxn id="25" idx="0"/>
            <a:endCxn id="28" idx="2"/>
          </p:cNvCxnSpPr>
          <p:nvPr/>
        </p:nvCxnSpPr>
        <p:spPr bwMode="auto">
          <a:xfrm rot="16200000" flipV="1">
            <a:off x="7483331" y="2959409"/>
            <a:ext cx="311611" cy="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ounded Rectangle 70"/>
          <p:cNvSpPr/>
          <p:nvPr/>
        </p:nvSpPr>
        <p:spPr bwMode="auto">
          <a:xfrm>
            <a:off x="4479422" y="4815903"/>
            <a:ext cx="244827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JAMSTEC </a:t>
            </a:r>
            <a:r>
              <a:rPr lang="en-US" altLang="ja-JP" sz="24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1688" name="Curved Connector 71687"/>
          <p:cNvCxnSpPr>
            <a:stCxn id="15" idx="3"/>
            <a:endCxn id="24" idx="1"/>
          </p:cNvCxnSpPr>
          <p:nvPr/>
        </p:nvCxnSpPr>
        <p:spPr bwMode="auto">
          <a:xfrm flipV="1">
            <a:off x="3783069" y="1232756"/>
            <a:ext cx="788931" cy="6350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94" name="Curved Connector 71693"/>
          <p:cNvCxnSpPr>
            <a:stCxn id="20" idx="3"/>
            <a:endCxn id="21" idx="3"/>
          </p:cNvCxnSpPr>
          <p:nvPr/>
        </p:nvCxnSpPr>
        <p:spPr bwMode="auto">
          <a:xfrm flipV="1">
            <a:off x="6615844" y="5726869"/>
            <a:ext cx="345934" cy="678162"/>
          </a:xfrm>
          <a:prstGeom prst="curvedConnector3">
            <a:avLst>
              <a:gd name="adj1" fmla="val 166082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96" name="Curved Connector 71695"/>
          <p:cNvCxnSpPr>
            <a:stCxn id="21" idx="3"/>
            <a:endCxn id="71" idx="3"/>
          </p:cNvCxnSpPr>
          <p:nvPr/>
        </p:nvCxnSpPr>
        <p:spPr bwMode="auto">
          <a:xfrm flipH="1" flipV="1">
            <a:off x="6927694" y="5067931"/>
            <a:ext cx="34084" cy="658938"/>
          </a:xfrm>
          <a:prstGeom prst="curvedConnector3">
            <a:avLst>
              <a:gd name="adj1" fmla="val -670696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Rounded Rectangle 175"/>
          <p:cNvSpPr/>
          <p:nvPr/>
        </p:nvSpPr>
        <p:spPr bwMode="auto">
          <a:xfrm>
            <a:off x="6804248" y="3787153"/>
            <a:ext cx="2071464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SPEEDY CO2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7" name="Rounded Rectangle 176"/>
          <p:cNvSpPr/>
          <p:nvPr/>
        </p:nvSpPr>
        <p:spPr bwMode="auto">
          <a:xfrm>
            <a:off x="7093650" y="4389277"/>
            <a:ext cx="103573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92" name="Curved Connector 191"/>
          <p:cNvCxnSpPr>
            <a:stCxn id="177" idx="2"/>
            <a:endCxn id="71" idx="3"/>
          </p:cNvCxnSpPr>
          <p:nvPr/>
        </p:nvCxnSpPr>
        <p:spPr bwMode="auto">
          <a:xfrm rot="5400000">
            <a:off x="7182306" y="4638721"/>
            <a:ext cx="174598" cy="68382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Curved Connector 194"/>
          <p:cNvCxnSpPr>
            <a:stCxn id="176" idx="3"/>
            <a:endCxn id="177" idx="3"/>
          </p:cNvCxnSpPr>
          <p:nvPr/>
        </p:nvCxnSpPr>
        <p:spPr bwMode="auto">
          <a:xfrm flipH="1">
            <a:off x="8129382" y="4039181"/>
            <a:ext cx="746330" cy="602124"/>
          </a:xfrm>
          <a:prstGeom prst="curvedConnector3">
            <a:avLst>
              <a:gd name="adj1" fmla="val -3063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ounded Rectangle 57"/>
          <p:cNvSpPr/>
          <p:nvPr/>
        </p:nvSpPr>
        <p:spPr bwMode="auto">
          <a:xfrm>
            <a:off x="656597" y="4454116"/>
            <a:ext cx="98049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0" name="Curved Connector 59"/>
          <p:cNvCxnSpPr>
            <a:stCxn id="27" idx="1"/>
            <a:endCxn id="58" idx="1"/>
          </p:cNvCxnSpPr>
          <p:nvPr/>
        </p:nvCxnSpPr>
        <p:spPr bwMode="auto">
          <a:xfrm rot="10800000" flipH="1" flipV="1">
            <a:off x="395535" y="3221092"/>
            <a:ext cx="261061" cy="1485051"/>
          </a:xfrm>
          <a:prstGeom prst="curvedConnector3">
            <a:avLst>
              <a:gd name="adj1" fmla="val -87566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>
            <a:endCxn id="58" idx="3"/>
          </p:cNvCxnSpPr>
          <p:nvPr/>
        </p:nvCxnSpPr>
        <p:spPr bwMode="auto">
          <a:xfrm flipH="1">
            <a:off x="1637089" y="3759177"/>
            <a:ext cx="2934911" cy="9469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2637586" y="3221093"/>
            <a:ext cx="3935853" cy="1216019"/>
          </a:xfrm>
          <a:prstGeom prst="round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LETKF</a:t>
            </a:r>
            <a:endParaRPr lang="ja-JP" alt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urved Connector 66"/>
          <p:cNvCxnSpPr>
            <a:stCxn id="14" idx="1"/>
            <a:endCxn id="58" idx="0"/>
          </p:cNvCxnSpPr>
          <p:nvPr/>
        </p:nvCxnSpPr>
        <p:spPr bwMode="auto">
          <a:xfrm rot="10800000" flipV="1">
            <a:off x="1146844" y="4076126"/>
            <a:ext cx="112789" cy="37798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660232" y="90872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CC">
                    <a:lumMod val="60000"/>
                    <a:lumOff val="40000"/>
                  </a:srgbClr>
                </a:solidFill>
              </a:rPr>
              <a:t>Atmosphere</a:t>
            </a:r>
            <a:endParaRPr lang="en-US" sz="2400" dirty="0">
              <a:solidFill>
                <a:srgbClr val="3333C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504" y="234888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7C80"/>
                </a:solidFill>
              </a:rPr>
              <a:t>Ocean</a:t>
            </a:r>
            <a:endParaRPr lang="en-US" sz="2400" dirty="0">
              <a:solidFill>
                <a:srgbClr val="FF7C8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52320" y="5805264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9900"/>
                </a:solidFill>
              </a:rPr>
              <a:t>Chemistry</a:t>
            </a:r>
            <a:endParaRPr lang="en-US" sz="2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82"/>
          <p:cNvCxnSpPr/>
          <p:nvPr/>
        </p:nvCxnSpPr>
        <p:spPr bwMode="auto">
          <a:xfrm rot="5400000">
            <a:off x="1439652" y="6057292"/>
            <a:ext cx="432048" cy="360040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8388424" y="3573016"/>
            <a:ext cx="648072" cy="1588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Pie 71"/>
          <p:cNvSpPr/>
          <p:nvPr/>
        </p:nvSpPr>
        <p:spPr bwMode="auto">
          <a:xfrm>
            <a:off x="971600" y="836712"/>
            <a:ext cx="7200800" cy="5832647"/>
          </a:xfrm>
          <a:prstGeom prst="pie">
            <a:avLst>
              <a:gd name="adj1" fmla="val 21501269"/>
              <a:gd name="adj2" fmla="val 6779286"/>
            </a:avLst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186" name="Straight Arrow Connector 185"/>
          <p:cNvCxnSpPr>
            <a:endCxn id="177" idx="1"/>
          </p:cNvCxnSpPr>
          <p:nvPr/>
        </p:nvCxnSpPr>
        <p:spPr bwMode="auto">
          <a:xfrm>
            <a:off x="4572000" y="3753033"/>
            <a:ext cx="2521650" cy="8882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89" name="Straight Arrow Connector 188"/>
          <p:cNvCxnSpPr>
            <a:endCxn id="176" idx="1"/>
          </p:cNvCxnSpPr>
          <p:nvPr/>
        </p:nvCxnSpPr>
        <p:spPr bwMode="auto">
          <a:xfrm>
            <a:off x="4572000" y="3753033"/>
            <a:ext cx="2232248" cy="2861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26" name="Pie 25"/>
          <p:cNvSpPr/>
          <p:nvPr/>
        </p:nvSpPr>
        <p:spPr bwMode="auto">
          <a:xfrm>
            <a:off x="971600" y="836710"/>
            <a:ext cx="7200800" cy="5832647"/>
          </a:xfrm>
          <a:prstGeom prst="pie">
            <a:avLst>
              <a:gd name="adj1" fmla="val 6642991"/>
              <a:gd name="adj2" fmla="val 9327077"/>
            </a:avLst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8" name="Pie 17"/>
          <p:cNvSpPr/>
          <p:nvPr/>
        </p:nvSpPr>
        <p:spPr bwMode="auto">
          <a:xfrm>
            <a:off x="971600" y="836711"/>
            <a:ext cx="7200800" cy="5832647"/>
          </a:xfrm>
          <a:prstGeom prst="pie">
            <a:avLst>
              <a:gd name="adj1" fmla="val 12307871"/>
              <a:gd name="adj2" fmla="val 4780"/>
            </a:avLst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6" name="Pie 5"/>
          <p:cNvSpPr/>
          <p:nvPr/>
        </p:nvSpPr>
        <p:spPr bwMode="auto">
          <a:xfrm>
            <a:off x="971600" y="836712"/>
            <a:ext cx="7200800" cy="5832647"/>
          </a:xfrm>
          <a:prstGeom prst="pie">
            <a:avLst>
              <a:gd name="adj1" fmla="val 9167507"/>
              <a:gd name="adj2" fmla="val 12719112"/>
            </a:avLst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71719" name="Straight Arrow Connector 71718"/>
          <p:cNvCxnSpPr>
            <a:endCxn id="12" idx="2"/>
          </p:cNvCxnSpPr>
          <p:nvPr/>
        </p:nvCxnSpPr>
        <p:spPr bwMode="auto">
          <a:xfrm flipV="1">
            <a:off x="4572000" y="2970297"/>
            <a:ext cx="576064" cy="788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3" name="Straight Arrow Connector 112"/>
          <p:cNvCxnSpPr>
            <a:endCxn id="23" idx="2"/>
          </p:cNvCxnSpPr>
          <p:nvPr/>
        </p:nvCxnSpPr>
        <p:spPr bwMode="auto">
          <a:xfrm flipV="1">
            <a:off x="4572000" y="2239289"/>
            <a:ext cx="702886" cy="15198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7" name="Straight Arrow Connector 116"/>
          <p:cNvCxnSpPr>
            <a:endCxn id="24" idx="2"/>
          </p:cNvCxnSpPr>
          <p:nvPr/>
        </p:nvCxnSpPr>
        <p:spPr bwMode="auto">
          <a:xfrm flipV="1">
            <a:off x="4572000" y="1484784"/>
            <a:ext cx="828092" cy="22682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0" name="Straight Arrow Connector 119"/>
          <p:cNvCxnSpPr>
            <a:endCxn id="28" idx="1"/>
          </p:cNvCxnSpPr>
          <p:nvPr/>
        </p:nvCxnSpPr>
        <p:spPr bwMode="auto">
          <a:xfrm flipV="1">
            <a:off x="4572000" y="2551576"/>
            <a:ext cx="1994794" cy="12014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3" name="Straight Arrow Connector 122"/>
          <p:cNvCxnSpPr>
            <a:endCxn id="25" idx="1"/>
          </p:cNvCxnSpPr>
          <p:nvPr/>
        </p:nvCxnSpPr>
        <p:spPr bwMode="auto">
          <a:xfrm flipV="1">
            <a:off x="4572000" y="3367243"/>
            <a:ext cx="2576890" cy="385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6" name="Straight Arrow Connector 125"/>
          <p:cNvCxnSpPr>
            <a:endCxn id="20" idx="0"/>
          </p:cNvCxnSpPr>
          <p:nvPr/>
        </p:nvCxnSpPr>
        <p:spPr bwMode="auto">
          <a:xfrm>
            <a:off x="4572000" y="3759177"/>
            <a:ext cx="1152128" cy="23938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9" name="Straight Arrow Connector 128"/>
          <p:cNvCxnSpPr>
            <a:endCxn id="71" idx="0"/>
          </p:cNvCxnSpPr>
          <p:nvPr/>
        </p:nvCxnSpPr>
        <p:spPr bwMode="auto">
          <a:xfrm>
            <a:off x="4572000" y="3759177"/>
            <a:ext cx="1131558" cy="10567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2" name="Straight Arrow Connector 131"/>
          <p:cNvCxnSpPr>
            <a:endCxn id="21" idx="0"/>
          </p:cNvCxnSpPr>
          <p:nvPr/>
        </p:nvCxnSpPr>
        <p:spPr bwMode="auto">
          <a:xfrm>
            <a:off x="4572000" y="3759177"/>
            <a:ext cx="1069344" cy="17156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7" name="Straight Arrow Connector 136"/>
          <p:cNvCxnSpPr>
            <a:endCxn id="19" idx="0"/>
          </p:cNvCxnSpPr>
          <p:nvPr/>
        </p:nvCxnSpPr>
        <p:spPr bwMode="auto">
          <a:xfrm flipH="1">
            <a:off x="3029998" y="3759177"/>
            <a:ext cx="1542002" cy="12338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0" name="Straight Arrow Connector 139"/>
          <p:cNvCxnSpPr>
            <a:endCxn id="14" idx="3"/>
          </p:cNvCxnSpPr>
          <p:nvPr/>
        </p:nvCxnSpPr>
        <p:spPr bwMode="auto">
          <a:xfrm flipH="1">
            <a:off x="2411760" y="3759177"/>
            <a:ext cx="2160240" cy="316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3" name="Straight Arrow Connector 142"/>
          <p:cNvCxnSpPr>
            <a:endCxn id="22" idx="2"/>
          </p:cNvCxnSpPr>
          <p:nvPr/>
        </p:nvCxnSpPr>
        <p:spPr bwMode="auto">
          <a:xfrm flipH="1" flipV="1">
            <a:off x="3183461" y="2989215"/>
            <a:ext cx="1388539" cy="7638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6" name="Straight Arrow Connector 145"/>
          <p:cNvCxnSpPr>
            <a:endCxn id="27" idx="3"/>
          </p:cNvCxnSpPr>
          <p:nvPr/>
        </p:nvCxnSpPr>
        <p:spPr bwMode="auto">
          <a:xfrm flipH="1" flipV="1">
            <a:off x="1547664" y="3221093"/>
            <a:ext cx="3024336" cy="531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9" name="Straight Arrow Connector 148"/>
          <p:cNvCxnSpPr>
            <a:endCxn id="16" idx="3"/>
          </p:cNvCxnSpPr>
          <p:nvPr/>
        </p:nvCxnSpPr>
        <p:spPr bwMode="auto">
          <a:xfrm flipH="1" flipV="1">
            <a:off x="2298971" y="2052158"/>
            <a:ext cx="2273029" cy="17008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52" name="Straight Arrow Connector 151"/>
          <p:cNvCxnSpPr>
            <a:endCxn id="15" idx="2"/>
          </p:cNvCxnSpPr>
          <p:nvPr/>
        </p:nvCxnSpPr>
        <p:spPr bwMode="auto">
          <a:xfrm flipH="1" flipV="1">
            <a:off x="3207005" y="1491134"/>
            <a:ext cx="1364995" cy="22619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I would welcome new collaborations!</a:t>
            </a:r>
            <a:endParaRPr kumimoji="1" lang="ja-JP" altLang="en-US" sz="40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2466241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WRF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59632" y="3824099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ROMS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30941" y="987078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46843" y="1800130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CFES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214482" y="4992982"/>
            <a:ext cx="163103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Mars GCM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32412" y="6153003"/>
            <a:ext cx="178343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MRI </a:t>
            </a:r>
            <a:r>
              <a:rPr lang="en-US" altLang="ja-JP" sz="24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320910" y="5474841"/>
            <a:ext cx="264086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err="1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U.Tokyo</a:t>
            </a: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 Aerosol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279533" y="2485159"/>
            <a:ext cx="1807855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WRF-ROMS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446794" y="1735233"/>
            <a:ext cx="1656184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JMA MSM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72000" y="980728"/>
            <a:ext cx="1656184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JMA GSM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148890" y="3115215"/>
            <a:ext cx="98049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GFS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2969065"/>
            <a:ext cx="11521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OFES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66794" y="2299548"/>
            <a:ext cx="214468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CPTEC Brazil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89115" y="5560639"/>
            <a:ext cx="288032" cy="3748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89115" y="6109873"/>
            <a:ext cx="288032" cy="3931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5139" y="5517232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:Existing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5139" y="6075639"/>
            <a:ext cx="4276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cs typeface="Verdana" pitchFamily="34" charset="0"/>
              </a:rPr>
              <a:t>:Possible future expansion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45" name="Curved Connector 44"/>
          <p:cNvCxnSpPr>
            <a:stCxn id="22" idx="3"/>
            <a:endCxn id="12" idx="1"/>
          </p:cNvCxnSpPr>
          <p:nvPr/>
        </p:nvCxnSpPr>
        <p:spPr bwMode="auto">
          <a:xfrm flipV="1">
            <a:off x="4087388" y="2718269"/>
            <a:ext cx="484612" cy="18918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urved Connector 46"/>
          <p:cNvCxnSpPr>
            <a:stCxn id="22" idx="1"/>
            <a:endCxn id="14" idx="0"/>
          </p:cNvCxnSpPr>
          <p:nvPr/>
        </p:nvCxnSpPr>
        <p:spPr bwMode="auto">
          <a:xfrm rot="10800000" flipV="1">
            <a:off x="1835697" y="2737187"/>
            <a:ext cx="443837" cy="108691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urved Connector 48"/>
          <p:cNvCxnSpPr>
            <a:stCxn id="27" idx="0"/>
            <a:endCxn id="16" idx="1"/>
          </p:cNvCxnSpPr>
          <p:nvPr/>
        </p:nvCxnSpPr>
        <p:spPr bwMode="auto">
          <a:xfrm rot="5400000" flipH="1" flipV="1">
            <a:off x="600768" y="2422991"/>
            <a:ext cx="916907" cy="17524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urved Connector 55"/>
          <p:cNvCxnSpPr>
            <a:stCxn id="16" idx="0"/>
            <a:endCxn id="15" idx="1"/>
          </p:cNvCxnSpPr>
          <p:nvPr/>
        </p:nvCxnSpPr>
        <p:spPr bwMode="auto">
          <a:xfrm rot="5400000" flipH="1" flipV="1">
            <a:off x="1896412" y="1065601"/>
            <a:ext cx="561024" cy="908034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urved Connector 58"/>
          <p:cNvCxnSpPr>
            <a:stCxn id="24" idx="3"/>
            <a:endCxn id="23" idx="3"/>
          </p:cNvCxnSpPr>
          <p:nvPr/>
        </p:nvCxnSpPr>
        <p:spPr bwMode="auto">
          <a:xfrm flipH="1">
            <a:off x="6102978" y="1232756"/>
            <a:ext cx="125206" cy="754505"/>
          </a:xfrm>
          <a:prstGeom prst="curvedConnector3">
            <a:avLst>
              <a:gd name="adj1" fmla="val -182579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Curved Connector 60"/>
          <p:cNvCxnSpPr>
            <a:stCxn id="23" idx="3"/>
            <a:endCxn id="12" idx="3"/>
          </p:cNvCxnSpPr>
          <p:nvPr/>
        </p:nvCxnSpPr>
        <p:spPr bwMode="auto">
          <a:xfrm flipH="1">
            <a:off x="5724128" y="1987261"/>
            <a:ext cx="378850" cy="731008"/>
          </a:xfrm>
          <a:prstGeom prst="curvedConnector3">
            <a:avLst>
              <a:gd name="adj1" fmla="val -60341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80" name="Curved Connector 71679"/>
          <p:cNvCxnSpPr>
            <a:stCxn id="28" idx="0"/>
            <a:endCxn id="24" idx="3"/>
          </p:cNvCxnSpPr>
          <p:nvPr/>
        </p:nvCxnSpPr>
        <p:spPr bwMode="auto">
          <a:xfrm rot="16200000" flipV="1">
            <a:off x="6400264" y="1060676"/>
            <a:ext cx="1066792" cy="141095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83" name="Curved Connector 71682"/>
          <p:cNvCxnSpPr>
            <a:stCxn id="25" idx="0"/>
            <a:endCxn id="28" idx="2"/>
          </p:cNvCxnSpPr>
          <p:nvPr/>
        </p:nvCxnSpPr>
        <p:spPr bwMode="auto">
          <a:xfrm rot="16200000" flipV="1">
            <a:off x="7483331" y="2959409"/>
            <a:ext cx="311611" cy="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ounded Rectangle 70"/>
          <p:cNvSpPr/>
          <p:nvPr/>
        </p:nvSpPr>
        <p:spPr bwMode="auto">
          <a:xfrm>
            <a:off x="4479422" y="4815903"/>
            <a:ext cx="244827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JAMSTEC </a:t>
            </a:r>
            <a:r>
              <a:rPr lang="en-US" altLang="ja-JP" sz="24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71688" name="Curved Connector 71687"/>
          <p:cNvCxnSpPr>
            <a:stCxn id="15" idx="3"/>
            <a:endCxn id="24" idx="1"/>
          </p:cNvCxnSpPr>
          <p:nvPr/>
        </p:nvCxnSpPr>
        <p:spPr bwMode="auto">
          <a:xfrm flipV="1">
            <a:off x="3783069" y="1232756"/>
            <a:ext cx="788931" cy="6350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94" name="Curved Connector 71693"/>
          <p:cNvCxnSpPr>
            <a:stCxn id="20" idx="3"/>
            <a:endCxn id="21" idx="3"/>
          </p:cNvCxnSpPr>
          <p:nvPr/>
        </p:nvCxnSpPr>
        <p:spPr bwMode="auto">
          <a:xfrm flipV="1">
            <a:off x="6615844" y="5726869"/>
            <a:ext cx="345934" cy="678162"/>
          </a:xfrm>
          <a:prstGeom prst="curvedConnector3">
            <a:avLst>
              <a:gd name="adj1" fmla="val 166082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696" name="Curved Connector 71695"/>
          <p:cNvCxnSpPr>
            <a:stCxn id="21" idx="3"/>
            <a:endCxn id="71" idx="3"/>
          </p:cNvCxnSpPr>
          <p:nvPr/>
        </p:nvCxnSpPr>
        <p:spPr bwMode="auto">
          <a:xfrm flipH="1" flipV="1">
            <a:off x="6927694" y="5067931"/>
            <a:ext cx="34084" cy="658938"/>
          </a:xfrm>
          <a:prstGeom prst="curvedConnector3">
            <a:avLst>
              <a:gd name="adj1" fmla="val -670696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Rounded Rectangle 175"/>
          <p:cNvSpPr/>
          <p:nvPr/>
        </p:nvSpPr>
        <p:spPr bwMode="auto">
          <a:xfrm>
            <a:off x="6804248" y="3787153"/>
            <a:ext cx="2071464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SPEEDY CO2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7" name="Rounded Rectangle 176"/>
          <p:cNvSpPr/>
          <p:nvPr/>
        </p:nvSpPr>
        <p:spPr bwMode="auto">
          <a:xfrm>
            <a:off x="7093650" y="4389277"/>
            <a:ext cx="103573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92" name="Curved Connector 191"/>
          <p:cNvCxnSpPr>
            <a:stCxn id="177" idx="2"/>
            <a:endCxn id="71" idx="3"/>
          </p:cNvCxnSpPr>
          <p:nvPr/>
        </p:nvCxnSpPr>
        <p:spPr bwMode="auto">
          <a:xfrm rot="5400000">
            <a:off x="7182306" y="4638721"/>
            <a:ext cx="174598" cy="68382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Curved Connector 194"/>
          <p:cNvCxnSpPr>
            <a:stCxn id="176" idx="3"/>
            <a:endCxn id="177" idx="3"/>
          </p:cNvCxnSpPr>
          <p:nvPr/>
        </p:nvCxnSpPr>
        <p:spPr bwMode="auto">
          <a:xfrm flipH="1">
            <a:off x="8129382" y="4039181"/>
            <a:ext cx="746330" cy="602124"/>
          </a:xfrm>
          <a:prstGeom prst="curvedConnector3">
            <a:avLst>
              <a:gd name="adj1" fmla="val -3063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ounded Rectangle 57"/>
          <p:cNvSpPr/>
          <p:nvPr/>
        </p:nvSpPr>
        <p:spPr bwMode="auto">
          <a:xfrm>
            <a:off x="656597" y="4454116"/>
            <a:ext cx="98049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MOM</a:t>
            </a:r>
            <a:endParaRPr lang="ja-JP" altLang="en-US" sz="2400" dirty="0" smtClean="0">
              <a:solidFill>
                <a:srgbClr val="000000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0" name="Curved Connector 59"/>
          <p:cNvCxnSpPr>
            <a:stCxn id="27" idx="1"/>
            <a:endCxn id="58" idx="1"/>
          </p:cNvCxnSpPr>
          <p:nvPr/>
        </p:nvCxnSpPr>
        <p:spPr bwMode="auto">
          <a:xfrm rot="10800000" flipH="1" flipV="1">
            <a:off x="395535" y="3221092"/>
            <a:ext cx="261061" cy="1485051"/>
          </a:xfrm>
          <a:prstGeom prst="curvedConnector3">
            <a:avLst>
              <a:gd name="adj1" fmla="val -87566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>
            <a:endCxn id="58" idx="3"/>
          </p:cNvCxnSpPr>
          <p:nvPr/>
        </p:nvCxnSpPr>
        <p:spPr bwMode="auto">
          <a:xfrm flipH="1">
            <a:off x="1637089" y="3759177"/>
            <a:ext cx="2934911" cy="9469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6600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2637586" y="3221093"/>
            <a:ext cx="3935853" cy="1216019"/>
          </a:xfrm>
          <a:prstGeom prst="round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pic>
        <p:nvPicPr>
          <p:cNvPr id="71682" name="Picture 2" descr="C:\Users\miyoshi\Desktop\Picture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29" y="3356990"/>
            <a:ext cx="3686342" cy="9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Curved Connector 66"/>
          <p:cNvCxnSpPr>
            <a:stCxn id="14" idx="1"/>
            <a:endCxn id="58" idx="0"/>
          </p:cNvCxnSpPr>
          <p:nvPr/>
        </p:nvCxnSpPr>
        <p:spPr bwMode="auto">
          <a:xfrm rot="10800000" flipV="1">
            <a:off x="1146844" y="4076126"/>
            <a:ext cx="112789" cy="37798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841316" y="3405639"/>
            <a:ext cx="3528392" cy="830997"/>
          </a:xfrm>
          <a:prstGeom prst="rect">
            <a:avLst/>
          </a:prstGeom>
          <a:solidFill>
            <a:schemeClr val="bg2">
              <a:lumMod val="20000"/>
              <a:lumOff val="8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for your kind attention!!</a:t>
            </a:r>
            <a:endParaRPr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60232" y="90872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CC">
                    <a:lumMod val="60000"/>
                    <a:lumOff val="40000"/>
                  </a:srgbClr>
                </a:solidFill>
              </a:rPr>
              <a:t>Atmosphere</a:t>
            </a:r>
            <a:endParaRPr lang="en-US" sz="2400" dirty="0">
              <a:solidFill>
                <a:srgbClr val="3333C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504" y="234888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7C80"/>
                </a:solidFill>
              </a:rPr>
              <a:t>Ocean</a:t>
            </a:r>
            <a:endParaRPr lang="en-US" sz="2400" dirty="0">
              <a:solidFill>
                <a:srgbClr val="FF7C8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52320" y="5805264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9900"/>
                </a:solidFill>
              </a:rPr>
              <a:t>Chemistry</a:t>
            </a:r>
            <a:endParaRPr lang="en-US" sz="2400" dirty="0">
              <a:solidFill>
                <a:srgbClr val="FF99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rot="10800000">
            <a:off x="971600" y="1196752"/>
            <a:ext cx="504056" cy="288032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rot="10800000">
            <a:off x="251520" y="4077072"/>
            <a:ext cx="576064" cy="1588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7164288" y="6165304"/>
            <a:ext cx="504056" cy="432048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7740352" y="1556792"/>
            <a:ext cx="576064" cy="288032"/>
          </a:xfrm>
          <a:prstGeom prst="straightConnector1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113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Sensitivity to initial conditions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152128"/>
          </a:xfrm>
        </p:spPr>
        <p:txBody>
          <a:bodyPr/>
          <a:lstStyle/>
          <a:p>
            <a:r>
              <a:rPr kumimoji="1" lang="en-US" altLang="ja-JP" dirty="0" smtClean="0"/>
              <a:t>Perturb the initial conditions and run the multiple forecasts (a.k.a. ensemble forecasts)</a:t>
            </a:r>
            <a:endParaRPr kumimoji="1" lang="ja-JP" altLang="en-US" dirty="0"/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466725" y="4987925"/>
            <a:ext cx="649288" cy="79216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682625" y="5276850"/>
            <a:ext cx="215900" cy="215900"/>
          </a:xfrm>
          <a:prstGeom prst="star5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0" name="Group 11"/>
          <p:cNvGrpSpPr>
            <a:grpSpLocks/>
          </p:cNvGrpSpPr>
          <p:nvPr/>
        </p:nvGrpSpPr>
        <p:grpSpPr bwMode="auto">
          <a:xfrm>
            <a:off x="611188" y="2755900"/>
            <a:ext cx="3384550" cy="2952750"/>
            <a:chOff x="2880" y="1525"/>
            <a:chExt cx="2132" cy="1860"/>
          </a:xfrm>
        </p:grpSpPr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2971" y="1525"/>
              <a:ext cx="1088" cy="1451"/>
            </a:xfrm>
            <a:custGeom>
              <a:avLst/>
              <a:gdLst>
                <a:gd name="T0" fmla="*/ 0 w 1088"/>
                <a:gd name="T1" fmla="*/ 1451 h 1451"/>
                <a:gd name="T2" fmla="*/ 680 w 1088"/>
                <a:gd name="T3" fmla="*/ 726 h 1451"/>
                <a:gd name="T4" fmla="*/ 1088 w 1088"/>
                <a:gd name="T5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8" h="1451">
                  <a:moveTo>
                    <a:pt x="0" y="1451"/>
                  </a:moveTo>
                  <a:cubicBezTo>
                    <a:pt x="249" y="1209"/>
                    <a:pt x="499" y="968"/>
                    <a:pt x="680" y="726"/>
                  </a:cubicBezTo>
                  <a:cubicBezTo>
                    <a:pt x="861" y="484"/>
                    <a:pt x="974" y="242"/>
                    <a:pt x="10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2925" y="1752"/>
              <a:ext cx="1633" cy="1270"/>
            </a:xfrm>
            <a:custGeom>
              <a:avLst/>
              <a:gdLst>
                <a:gd name="T0" fmla="*/ 0 w 1633"/>
                <a:gd name="T1" fmla="*/ 1270 h 1270"/>
                <a:gd name="T2" fmla="*/ 953 w 1633"/>
                <a:gd name="T3" fmla="*/ 680 h 1270"/>
                <a:gd name="T4" fmla="*/ 1633 w 1633"/>
                <a:gd name="T5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3" h="1270">
                  <a:moveTo>
                    <a:pt x="0" y="1270"/>
                  </a:moveTo>
                  <a:cubicBezTo>
                    <a:pt x="340" y="1081"/>
                    <a:pt x="681" y="892"/>
                    <a:pt x="953" y="680"/>
                  </a:cubicBezTo>
                  <a:cubicBezTo>
                    <a:pt x="1225" y="468"/>
                    <a:pt x="1429" y="234"/>
                    <a:pt x="163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061" y="2251"/>
              <a:ext cx="1769" cy="816"/>
            </a:xfrm>
            <a:custGeom>
              <a:avLst/>
              <a:gdLst>
                <a:gd name="T0" fmla="*/ 0 w 1769"/>
                <a:gd name="T1" fmla="*/ 816 h 816"/>
                <a:gd name="T2" fmla="*/ 908 w 1769"/>
                <a:gd name="T3" fmla="*/ 408 h 816"/>
                <a:gd name="T4" fmla="*/ 1769 w 1769"/>
                <a:gd name="T5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9" h="816">
                  <a:moveTo>
                    <a:pt x="0" y="816"/>
                  </a:moveTo>
                  <a:cubicBezTo>
                    <a:pt x="306" y="680"/>
                    <a:pt x="613" y="544"/>
                    <a:pt x="908" y="408"/>
                  </a:cubicBezTo>
                  <a:cubicBezTo>
                    <a:pt x="1203" y="272"/>
                    <a:pt x="1486" y="136"/>
                    <a:pt x="176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2880" y="2704"/>
              <a:ext cx="1588" cy="499"/>
            </a:xfrm>
            <a:custGeom>
              <a:avLst/>
              <a:gdLst>
                <a:gd name="T0" fmla="*/ 0 w 1588"/>
                <a:gd name="T1" fmla="*/ 499 h 499"/>
                <a:gd name="T2" fmla="*/ 953 w 1588"/>
                <a:gd name="T3" fmla="*/ 227 h 499"/>
                <a:gd name="T4" fmla="*/ 1588 w 1588"/>
                <a:gd name="T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8" h="499">
                  <a:moveTo>
                    <a:pt x="0" y="499"/>
                  </a:moveTo>
                  <a:cubicBezTo>
                    <a:pt x="344" y="404"/>
                    <a:pt x="688" y="310"/>
                    <a:pt x="953" y="227"/>
                  </a:cubicBezTo>
                  <a:cubicBezTo>
                    <a:pt x="1218" y="144"/>
                    <a:pt x="1403" y="72"/>
                    <a:pt x="15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3061" y="2795"/>
              <a:ext cx="1951" cy="454"/>
            </a:xfrm>
            <a:custGeom>
              <a:avLst/>
              <a:gdLst>
                <a:gd name="T0" fmla="*/ 0 w 1951"/>
                <a:gd name="T1" fmla="*/ 454 h 454"/>
                <a:gd name="T2" fmla="*/ 1316 w 1951"/>
                <a:gd name="T3" fmla="*/ 91 h 454"/>
                <a:gd name="T4" fmla="*/ 1951 w 1951"/>
                <a:gd name="T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" h="454">
                  <a:moveTo>
                    <a:pt x="0" y="454"/>
                  </a:moveTo>
                  <a:cubicBezTo>
                    <a:pt x="495" y="310"/>
                    <a:pt x="991" y="167"/>
                    <a:pt x="1316" y="91"/>
                  </a:cubicBezTo>
                  <a:cubicBezTo>
                    <a:pt x="1641" y="15"/>
                    <a:pt x="1796" y="7"/>
                    <a:pt x="195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2971" y="3007"/>
              <a:ext cx="2041" cy="378"/>
            </a:xfrm>
            <a:custGeom>
              <a:avLst/>
              <a:gdLst>
                <a:gd name="T0" fmla="*/ 0 w 2041"/>
                <a:gd name="T1" fmla="*/ 378 h 378"/>
                <a:gd name="T2" fmla="*/ 1406 w 2041"/>
                <a:gd name="T3" fmla="*/ 60 h 378"/>
                <a:gd name="T4" fmla="*/ 2041 w 2041"/>
                <a:gd name="T5" fmla="*/ 1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1" h="378">
                  <a:moveTo>
                    <a:pt x="0" y="378"/>
                  </a:moveTo>
                  <a:cubicBezTo>
                    <a:pt x="533" y="249"/>
                    <a:pt x="1066" y="120"/>
                    <a:pt x="1406" y="60"/>
                  </a:cubicBezTo>
                  <a:cubicBezTo>
                    <a:pt x="1746" y="0"/>
                    <a:pt x="1893" y="7"/>
                    <a:pt x="2041" y="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395288" y="6211888"/>
            <a:ext cx="865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T=t0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275013" y="6211888"/>
            <a:ext cx="865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T=t1</a:t>
            </a:r>
          </a:p>
        </p:txBody>
      </p:sp>
      <p:grpSp>
        <p:nvGrpSpPr>
          <p:cNvPr id="49" name="Group 20"/>
          <p:cNvGrpSpPr>
            <a:grpSpLocks/>
          </p:cNvGrpSpPr>
          <p:nvPr/>
        </p:nvGrpSpPr>
        <p:grpSpPr bwMode="auto">
          <a:xfrm>
            <a:off x="682625" y="2611438"/>
            <a:ext cx="3313113" cy="3168650"/>
            <a:chOff x="2925" y="1434"/>
            <a:chExt cx="2087" cy="1996"/>
          </a:xfrm>
        </p:grpSpPr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2925" y="1434"/>
              <a:ext cx="1089" cy="1497"/>
            </a:xfrm>
            <a:custGeom>
              <a:avLst/>
              <a:gdLst>
                <a:gd name="T0" fmla="*/ 0 w 1089"/>
                <a:gd name="T1" fmla="*/ 1497 h 1497"/>
                <a:gd name="T2" fmla="*/ 545 w 1089"/>
                <a:gd name="T3" fmla="*/ 907 h 1497"/>
                <a:gd name="T4" fmla="*/ 1089 w 1089"/>
                <a:gd name="T5" fmla="*/ 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9" h="1497">
                  <a:moveTo>
                    <a:pt x="0" y="1497"/>
                  </a:moveTo>
                  <a:cubicBezTo>
                    <a:pt x="182" y="1326"/>
                    <a:pt x="364" y="1156"/>
                    <a:pt x="545" y="907"/>
                  </a:cubicBezTo>
                  <a:cubicBezTo>
                    <a:pt x="726" y="658"/>
                    <a:pt x="907" y="329"/>
                    <a:pt x="1089" y="0"/>
                  </a:cubicBezTo>
                </a:path>
              </a:pathLst>
            </a:custGeom>
            <a:noFill/>
            <a:ln w="38100" cap="flat" cmpd="sng">
              <a:solidFill>
                <a:srgbClr val="3333CC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3016" y="3113"/>
              <a:ext cx="1996" cy="317"/>
            </a:xfrm>
            <a:custGeom>
              <a:avLst/>
              <a:gdLst>
                <a:gd name="T0" fmla="*/ 0 w 1996"/>
                <a:gd name="T1" fmla="*/ 317 h 317"/>
                <a:gd name="T2" fmla="*/ 1134 w 1996"/>
                <a:gd name="T3" fmla="*/ 90 h 317"/>
                <a:gd name="T4" fmla="*/ 1996 w 1996"/>
                <a:gd name="T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17">
                  <a:moveTo>
                    <a:pt x="0" y="317"/>
                  </a:moveTo>
                  <a:cubicBezTo>
                    <a:pt x="400" y="230"/>
                    <a:pt x="801" y="143"/>
                    <a:pt x="1134" y="90"/>
                  </a:cubicBezTo>
                  <a:cubicBezTo>
                    <a:pt x="1467" y="37"/>
                    <a:pt x="1731" y="18"/>
                    <a:pt x="1996" y="0"/>
                  </a:cubicBezTo>
                </a:path>
              </a:pathLst>
            </a:custGeom>
            <a:noFill/>
            <a:ln w="38100" cap="flat" cmpd="sng">
              <a:solidFill>
                <a:srgbClr val="3333CC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" name="Oval 25"/>
          <p:cNvSpPr>
            <a:spLocks noChangeArrowheads="1"/>
          </p:cNvSpPr>
          <p:nvPr/>
        </p:nvSpPr>
        <p:spPr bwMode="auto">
          <a:xfrm rot="19800000">
            <a:off x="2627313" y="2395538"/>
            <a:ext cx="1223962" cy="302418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AutoShape 26"/>
          <p:cNvSpPr>
            <a:spLocks noChangeArrowheads="1"/>
          </p:cNvSpPr>
          <p:nvPr/>
        </p:nvSpPr>
        <p:spPr bwMode="auto">
          <a:xfrm>
            <a:off x="3132138" y="3835400"/>
            <a:ext cx="215900" cy="215900"/>
          </a:xfrm>
          <a:prstGeom prst="star5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3924300" y="520382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</a:t>
            </a: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4930775" y="4987925"/>
            <a:ext cx="649288" cy="792163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5146675" y="5276850"/>
            <a:ext cx="215900" cy="215900"/>
          </a:xfrm>
          <a:prstGeom prst="star5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Freeform 34"/>
          <p:cNvSpPr>
            <a:spLocks/>
          </p:cNvSpPr>
          <p:nvPr/>
        </p:nvSpPr>
        <p:spPr bwMode="auto">
          <a:xfrm>
            <a:off x="5219700" y="3716338"/>
            <a:ext cx="2016125" cy="1487487"/>
          </a:xfrm>
          <a:custGeom>
            <a:avLst/>
            <a:gdLst>
              <a:gd name="T0" fmla="*/ 0 w 1088"/>
              <a:gd name="T1" fmla="*/ 1451 h 1451"/>
              <a:gd name="T2" fmla="*/ 680 w 1088"/>
              <a:gd name="T3" fmla="*/ 726 h 1451"/>
              <a:gd name="T4" fmla="*/ 1088 w 1088"/>
              <a:gd name="T5" fmla="*/ 0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8" h="1451">
                <a:moveTo>
                  <a:pt x="0" y="1451"/>
                </a:moveTo>
                <a:cubicBezTo>
                  <a:pt x="249" y="1209"/>
                  <a:pt x="499" y="968"/>
                  <a:pt x="680" y="726"/>
                </a:cubicBezTo>
                <a:cubicBezTo>
                  <a:pt x="861" y="484"/>
                  <a:pt x="974" y="242"/>
                  <a:pt x="108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Freeform 35"/>
          <p:cNvSpPr>
            <a:spLocks/>
          </p:cNvSpPr>
          <p:nvPr/>
        </p:nvSpPr>
        <p:spPr bwMode="auto">
          <a:xfrm>
            <a:off x="5146675" y="3284538"/>
            <a:ext cx="2233613" cy="1847850"/>
          </a:xfrm>
          <a:custGeom>
            <a:avLst/>
            <a:gdLst>
              <a:gd name="T0" fmla="*/ 0 w 1633"/>
              <a:gd name="T1" fmla="*/ 1270 h 1270"/>
              <a:gd name="T2" fmla="*/ 953 w 1633"/>
              <a:gd name="T3" fmla="*/ 680 h 1270"/>
              <a:gd name="T4" fmla="*/ 1633 w 1633"/>
              <a:gd name="T5" fmla="*/ 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3" h="1270">
                <a:moveTo>
                  <a:pt x="0" y="1270"/>
                </a:moveTo>
                <a:cubicBezTo>
                  <a:pt x="340" y="1081"/>
                  <a:pt x="681" y="892"/>
                  <a:pt x="953" y="680"/>
                </a:cubicBezTo>
                <a:cubicBezTo>
                  <a:pt x="1225" y="468"/>
                  <a:pt x="1429" y="234"/>
                  <a:pt x="1633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Freeform 36"/>
          <p:cNvSpPr>
            <a:spLocks/>
          </p:cNvSpPr>
          <p:nvPr/>
        </p:nvSpPr>
        <p:spPr bwMode="auto">
          <a:xfrm>
            <a:off x="5362575" y="3716338"/>
            <a:ext cx="2522538" cy="1487487"/>
          </a:xfrm>
          <a:custGeom>
            <a:avLst/>
            <a:gdLst>
              <a:gd name="T0" fmla="*/ 0 w 1769"/>
              <a:gd name="T1" fmla="*/ 816 h 816"/>
              <a:gd name="T2" fmla="*/ 908 w 1769"/>
              <a:gd name="T3" fmla="*/ 408 h 816"/>
              <a:gd name="T4" fmla="*/ 1769 w 1769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" h="816">
                <a:moveTo>
                  <a:pt x="0" y="816"/>
                </a:moveTo>
                <a:cubicBezTo>
                  <a:pt x="306" y="680"/>
                  <a:pt x="613" y="544"/>
                  <a:pt x="908" y="408"/>
                </a:cubicBezTo>
                <a:cubicBezTo>
                  <a:pt x="1203" y="272"/>
                  <a:pt x="1486" y="136"/>
                  <a:pt x="1769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Freeform 37"/>
          <p:cNvSpPr>
            <a:spLocks/>
          </p:cNvSpPr>
          <p:nvPr/>
        </p:nvSpPr>
        <p:spPr bwMode="auto">
          <a:xfrm>
            <a:off x="5075238" y="4149725"/>
            <a:ext cx="2449512" cy="1270000"/>
          </a:xfrm>
          <a:custGeom>
            <a:avLst/>
            <a:gdLst>
              <a:gd name="T0" fmla="*/ 0 w 1588"/>
              <a:gd name="T1" fmla="*/ 499 h 499"/>
              <a:gd name="T2" fmla="*/ 953 w 1588"/>
              <a:gd name="T3" fmla="*/ 227 h 499"/>
              <a:gd name="T4" fmla="*/ 1588 w 1588"/>
              <a:gd name="T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8" h="499">
                <a:moveTo>
                  <a:pt x="0" y="499"/>
                </a:moveTo>
                <a:cubicBezTo>
                  <a:pt x="344" y="404"/>
                  <a:pt x="688" y="310"/>
                  <a:pt x="953" y="227"/>
                </a:cubicBezTo>
                <a:cubicBezTo>
                  <a:pt x="1218" y="144"/>
                  <a:pt x="1403" y="72"/>
                  <a:pt x="1588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Freeform 38"/>
          <p:cNvSpPr>
            <a:spLocks/>
          </p:cNvSpPr>
          <p:nvPr/>
        </p:nvSpPr>
        <p:spPr bwMode="auto">
          <a:xfrm>
            <a:off x="5362575" y="4292600"/>
            <a:ext cx="2665413" cy="1200150"/>
          </a:xfrm>
          <a:custGeom>
            <a:avLst/>
            <a:gdLst>
              <a:gd name="T0" fmla="*/ 0 w 1951"/>
              <a:gd name="T1" fmla="*/ 454 h 454"/>
              <a:gd name="T2" fmla="*/ 1316 w 1951"/>
              <a:gd name="T3" fmla="*/ 91 h 454"/>
              <a:gd name="T4" fmla="*/ 1951 w 1951"/>
              <a:gd name="T5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1" h="454">
                <a:moveTo>
                  <a:pt x="0" y="454"/>
                </a:moveTo>
                <a:cubicBezTo>
                  <a:pt x="495" y="310"/>
                  <a:pt x="991" y="167"/>
                  <a:pt x="1316" y="91"/>
                </a:cubicBezTo>
                <a:cubicBezTo>
                  <a:pt x="1641" y="15"/>
                  <a:pt x="1796" y="7"/>
                  <a:pt x="1951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Freeform 39"/>
          <p:cNvSpPr>
            <a:spLocks/>
          </p:cNvSpPr>
          <p:nvPr/>
        </p:nvSpPr>
        <p:spPr bwMode="auto">
          <a:xfrm>
            <a:off x="5219700" y="4581525"/>
            <a:ext cx="2881313" cy="1127125"/>
          </a:xfrm>
          <a:custGeom>
            <a:avLst/>
            <a:gdLst>
              <a:gd name="T0" fmla="*/ 0 w 2041"/>
              <a:gd name="T1" fmla="*/ 378 h 378"/>
              <a:gd name="T2" fmla="*/ 1406 w 2041"/>
              <a:gd name="T3" fmla="*/ 60 h 378"/>
              <a:gd name="T4" fmla="*/ 2041 w 2041"/>
              <a:gd name="T5" fmla="*/ 1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1" h="378">
                <a:moveTo>
                  <a:pt x="0" y="378"/>
                </a:moveTo>
                <a:cubicBezTo>
                  <a:pt x="533" y="249"/>
                  <a:pt x="1066" y="120"/>
                  <a:pt x="1406" y="60"/>
                </a:cubicBezTo>
                <a:cubicBezTo>
                  <a:pt x="1746" y="0"/>
                  <a:pt x="1893" y="7"/>
                  <a:pt x="2041" y="15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4859338" y="6211888"/>
            <a:ext cx="865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T=t0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7739063" y="6211888"/>
            <a:ext cx="865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T=t1</a:t>
            </a:r>
          </a:p>
        </p:txBody>
      </p:sp>
      <p:sp>
        <p:nvSpPr>
          <p:cNvPr id="65" name="Freeform 43"/>
          <p:cNvSpPr>
            <a:spLocks/>
          </p:cNvSpPr>
          <p:nvPr/>
        </p:nvSpPr>
        <p:spPr bwMode="auto">
          <a:xfrm>
            <a:off x="5146675" y="3284538"/>
            <a:ext cx="2089150" cy="1703387"/>
          </a:xfrm>
          <a:custGeom>
            <a:avLst/>
            <a:gdLst>
              <a:gd name="T0" fmla="*/ 0 w 1089"/>
              <a:gd name="T1" fmla="*/ 1497 h 1497"/>
              <a:gd name="T2" fmla="*/ 545 w 1089"/>
              <a:gd name="T3" fmla="*/ 907 h 1497"/>
              <a:gd name="T4" fmla="*/ 1089 w 1089"/>
              <a:gd name="T5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9" h="1497">
                <a:moveTo>
                  <a:pt x="0" y="1497"/>
                </a:moveTo>
                <a:cubicBezTo>
                  <a:pt x="182" y="1326"/>
                  <a:pt x="364" y="1156"/>
                  <a:pt x="545" y="907"/>
                </a:cubicBezTo>
                <a:cubicBezTo>
                  <a:pt x="726" y="658"/>
                  <a:pt x="907" y="329"/>
                  <a:pt x="1089" y="0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Freeform 44"/>
          <p:cNvSpPr>
            <a:spLocks/>
          </p:cNvSpPr>
          <p:nvPr/>
        </p:nvSpPr>
        <p:spPr bwMode="auto">
          <a:xfrm>
            <a:off x="5291138" y="4724400"/>
            <a:ext cx="2881312" cy="1055688"/>
          </a:xfrm>
          <a:custGeom>
            <a:avLst/>
            <a:gdLst>
              <a:gd name="T0" fmla="*/ 0 w 1996"/>
              <a:gd name="T1" fmla="*/ 317 h 317"/>
              <a:gd name="T2" fmla="*/ 1134 w 1996"/>
              <a:gd name="T3" fmla="*/ 90 h 317"/>
              <a:gd name="T4" fmla="*/ 1996 w 1996"/>
              <a:gd name="T5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6" h="317">
                <a:moveTo>
                  <a:pt x="0" y="317"/>
                </a:moveTo>
                <a:cubicBezTo>
                  <a:pt x="400" y="230"/>
                  <a:pt x="801" y="143"/>
                  <a:pt x="1134" y="90"/>
                </a:cubicBezTo>
                <a:cubicBezTo>
                  <a:pt x="1467" y="37"/>
                  <a:pt x="1731" y="18"/>
                  <a:pt x="1996" y="0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val 45"/>
          <p:cNvSpPr>
            <a:spLocks noChangeArrowheads="1"/>
          </p:cNvSpPr>
          <p:nvPr/>
        </p:nvSpPr>
        <p:spPr bwMode="auto">
          <a:xfrm rot="19800000">
            <a:off x="7227888" y="3148013"/>
            <a:ext cx="947737" cy="1649412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AutoShape 46"/>
          <p:cNvSpPr>
            <a:spLocks noChangeArrowheads="1"/>
          </p:cNvSpPr>
          <p:nvPr/>
        </p:nvSpPr>
        <p:spPr bwMode="auto">
          <a:xfrm>
            <a:off x="7596188" y="3835400"/>
            <a:ext cx="215900" cy="215900"/>
          </a:xfrm>
          <a:prstGeom prst="star5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8101013" y="46529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</a:t>
            </a:r>
          </a:p>
        </p:txBody>
      </p:sp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2339975" y="5589588"/>
            <a:ext cx="2303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Less certain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6840538" y="5661025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More certain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30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7"/>
          <a:stretch/>
        </p:blipFill>
        <p:spPr bwMode="auto">
          <a:xfrm>
            <a:off x="251520" y="548680"/>
            <a:ext cx="8640960" cy="558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Deterministic chaos</a:t>
            </a:r>
            <a:br>
              <a:rPr kumimoji="1" lang="en-US" altLang="ja-JP" dirty="0" smtClean="0"/>
            </a:br>
            <a:r>
              <a:rPr kumimoji="1" lang="en-US" altLang="ja-JP" dirty="0" smtClean="0"/>
              <a:t>= sensitivity to the initial conditions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92175"/>
            <a:ext cx="4464496" cy="418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483768" y="2506193"/>
            <a:ext cx="2525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Uncertain </a:t>
            </a:r>
            <a:r>
              <a:rPr lang="en-US" altLang="ja-JP" sz="2000" dirty="0"/>
              <a:t>i</a:t>
            </a:r>
            <a:r>
              <a:rPr kumimoji="1" lang="en-US" altLang="ja-JP" sz="2000" dirty="0" smtClean="0"/>
              <a:t>nitial states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7008" y="1732746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Model solutions in phase space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2323" y="5520904"/>
            <a:ext cx="2388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Diverging predictions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4149080"/>
            <a:ext cx="1960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Local instabilities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69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Predictability is about uncertainties.</a:t>
            </a:r>
            <a:endParaRPr kumimoji="1" lang="ja-JP" altLang="en-US" dirty="0"/>
          </a:p>
        </p:txBody>
      </p:sp>
      <p:pic>
        <p:nvPicPr>
          <p:cNvPr id="3" name="Picture 2" descr="C:\Users\miyoshi\Downloads\fig3.pre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912863"/>
            <a:ext cx="4457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80317" y="1912863"/>
            <a:ext cx="2349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predictable</a:t>
            </a:r>
            <a:endParaRPr kumimoji="1" lang="ja-JP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14508" y="6141436"/>
            <a:ext cx="255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Very unpredictable</a:t>
            </a:r>
            <a:endParaRPr kumimoji="1"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1384" y="1912863"/>
            <a:ext cx="219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Less predictable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60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Predictability is about uncertainties.</a:t>
            </a:r>
            <a:endParaRPr kumimoji="1" lang="ja-JP" altLang="en-US" dirty="0"/>
          </a:p>
        </p:txBody>
      </p:sp>
      <p:pic>
        <p:nvPicPr>
          <p:cNvPr id="3" name="Picture 2" descr="C:\Users\miyoshi\Downloads\fig3.pre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912863"/>
            <a:ext cx="4457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80317" y="1912863"/>
            <a:ext cx="2349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predictable</a:t>
            </a:r>
            <a:endParaRPr kumimoji="1" lang="ja-JP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14508" y="6141436"/>
            <a:ext cx="2553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Very unpredictable</a:t>
            </a:r>
            <a:endParaRPr kumimoji="1" lang="ja-JP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1384" y="1912863"/>
            <a:ext cx="219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Less predictable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3479279"/>
            <a:ext cx="8640960" cy="1077218"/>
          </a:xfrm>
          <a:prstGeom prst="rect">
            <a:avLst/>
          </a:prstGeom>
          <a:solidFill>
            <a:srgbClr val="FFFFCC">
              <a:alpha val="84706"/>
            </a:srgb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We have uncertain initial estimates,</a:t>
            </a:r>
          </a:p>
          <a:p>
            <a:r>
              <a:rPr kumimoji="1" lang="en-US" altLang="ja-JP" sz="3200" dirty="0">
                <a:solidFill>
                  <a:srgbClr val="FF0000"/>
                </a:solidFill>
              </a:rPr>
              <a:t>	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			and uncertain predictions.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1212</Words>
  <Application>Microsoft Office PowerPoint</Application>
  <PresentationFormat>画面に合わせる (4:3)</PresentationFormat>
  <Paragraphs>306</Paragraphs>
  <Slides>43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9" baseType="lpstr">
      <vt:lpstr>Office テーマ</vt:lpstr>
      <vt:lpstr>標準デザイン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10_標準デザイン</vt:lpstr>
      <vt:lpstr>11_標準デザイン</vt:lpstr>
      <vt:lpstr>13_標準デザイン</vt:lpstr>
      <vt:lpstr>12_標準デザイン</vt:lpstr>
      <vt:lpstr>Equation</vt:lpstr>
      <vt:lpstr>Chaos, Predictability, and Data Assimilation</vt:lpstr>
      <vt:lpstr>PowerPoint プレゼンテーション</vt:lpstr>
      <vt:lpstr>Dynamical simulations</vt:lpstr>
      <vt:lpstr>Let’s think about predictions.</vt:lpstr>
      <vt:lpstr>Sensitivity to initial conditions</vt:lpstr>
      <vt:lpstr>PowerPoint プレゼンテーション</vt:lpstr>
      <vt:lpstr>Deterministic chaos = sensitivity to the initial conditions</vt:lpstr>
      <vt:lpstr>Predictability is about uncertainties.</vt:lpstr>
      <vt:lpstr>Predictability is about uncertainties.</vt:lpstr>
      <vt:lpstr>Weather system is chaotic.</vt:lpstr>
      <vt:lpstr>Weather system is chaotic.</vt:lpstr>
      <vt:lpstr>Weather system is chaotic.</vt:lpstr>
      <vt:lpstr>Weather system is chaotic.</vt:lpstr>
      <vt:lpstr>Weather system is chaotic.</vt:lpstr>
      <vt:lpstr>Weather system is chaotic.</vt:lpstr>
      <vt:lpstr>Weather system is chaotic.</vt:lpstr>
      <vt:lpstr>What can we do? (frontier research)</vt:lpstr>
      <vt:lpstr>Data Assimilation</vt:lpstr>
      <vt:lpstr>Chaos synchronization</vt:lpstr>
      <vt:lpstr>Chaos synchronization problem</vt:lpstr>
      <vt:lpstr>Numerical Weather Prediction</vt:lpstr>
      <vt:lpstr>Global Observing System</vt:lpstr>
      <vt:lpstr>Collecting the data</vt:lpstr>
      <vt:lpstr>Collecting the data</vt:lpstr>
      <vt:lpstr>Data Assimilation (DA)</vt:lpstr>
      <vt:lpstr>Data Assimilation</vt:lpstr>
      <vt:lpstr>Kalman Filter (KF)</vt:lpstr>
      <vt:lpstr>Ensemble Kalman Filter (EnKF)</vt:lpstr>
      <vt:lpstr>LETKF (Local Ensemble Transform Kalman Filter)</vt:lpstr>
      <vt:lpstr> 4D-LETKF (Ensemble Kalman Smoother)</vt:lpstr>
      <vt:lpstr>DA has an impact.</vt:lpstr>
      <vt:lpstr>DA can find optimal model parameters.</vt:lpstr>
      <vt:lpstr>DA can find optimal model parameters.</vt:lpstr>
      <vt:lpstr>DA gives feedback about observations.</vt:lpstr>
      <vt:lpstr>Impact of WC-130J dropsondes</vt:lpstr>
      <vt:lpstr>Assimilation of satellite data</vt:lpstr>
      <vt:lpstr>AIRS impact on TC forecasts</vt:lpstr>
      <vt:lpstr>A new idea on multiscale treatment</vt:lpstr>
      <vt:lpstr>Improvements at all scales</vt:lpstr>
      <vt:lpstr>Challenges with higher resolutions</vt:lpstr>
      <vt:lpstr>Data Assimilation (DA)</vt:lpstr>
      <vt:lpstr>Expanding collaborations</vt:lpstr>
      <vt:lpstr>I would welcome new collaborations!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Chaos, Predictability, and Data Assimilation</dc:title>
  <dc:creator>miyoshi</dc:creator>
  <cp:lastModifiedBy>Takemasa Miyoshi</cp:lastModifiedBy>
  <cp:revision>20</cp:revision>
  <dcterms:created xsi:type="dcterms:W3CDTF">2013-02-08T01:40:47Z</dcterms:created>
  <dcterms:modified xsi:type="dcterms:W3CDTF">2013-02-08T05:54:16Z</dcterms:modified>
</cp:coreProperties>
</file>